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4" r:id="rId4"/>
    <p:sldMasterId id="2147484085" r:id="rId5"/>
    <p:sldMasterId id="2147484119" r:id="rId6"/>
    <p:sldMasterId id="2147484158" r:id="rId7"/>
    <p:sldMasterId id="2147484174" r:id="rId8"/>
    <p:sldMasterId id="2147484210" r:id="rId9"/>
  </p:sldMasterIdLst>
  <p:notesMasterIdLst>
    <p:notesMasterId r:id="rId80"/>
  </p:notesMasterIdLst>
  <p:handoutMasterIdLst>
    <p:handoutMasterId r:id="rId81"/>
  </p:handoutMasterIdLst>
  <p:sldIdLst>
    <p:sldId id="1881839131" r:id="rId10"/>
    <p:sldId id="420" r:id="rId11"/>
    <p:sldId id="259" r:id="rId12"/>
    <p:sldId id="821" r:id="rId13"/>
    <p:sldId id="257" r:id="rId14"/>
    <p:sldId id="1881839132" r:id="rId15"/>
    <p:sldId id="326" r:id="rId16"/>
    <p:sldId id="822" r:id="rId17"/>
    <p:sldId id="823" r:id="rId18"/>
    <p:sldId id="824" r:id="rId19"/>
    <p:sldId id="256" r:id="rId20"/>
    <p:sldId id="264" r:id="rId21"/>
    <p:sldId id="286" r:id="rId22"/>
    <p:sldId id="282" r:id="rId23"/>
    <p:sldId id="271" r:id="rId24"/>
    <p:sldId id="275" r:id="rId25"/>
    <p:sldId id="260" r:id="rId26"/>
    <p:sldId id="836" r:id="rId27"/>
    <p:sldId id="287" r:id="rId28"/>
    <p:sldId id="838" r:id="rId29"/>
    <p:sldId id="289" r:id="rId30"/>
    <p:sldId id="290" r:id="rId31"/>
    <p:sldId id="841" r:id="rId32"/>
    <p:sldId id="842" r:id="rId33"/>
    <p:sldId id="843" r:id="rId34"/>
    <p:sldId id="844" r:id="rId35"/>
    <p:sldId id="288" r:id="rId36"/>
    <p:sldId id="828" r:id="rId37"/>
    <p:sldId id="2147483647" r:id="rId38"/>
    <p:sldId id="815" r:id="rId39"/>
    <p:sldId id="849" r:id="rId40"/>
    <p:sldId id="853" r:id="rId41"/>
    <p:sldId id="854" r:id="rId42"/>
    <p:sldId id="856" r:id="rId43"/>
    <p:sldId id="857" r:id="rId44"/>
    <p:sldId id="858" r:id="rId45"/>
    <p:sldId id="859" r:id="rId46"/>
    <p:sldId id="266" r:id="rId47"/>
    <p:sldId id="280" r:id="rId48"/>
    <p:sldId id="265" r:id="rId49"/>
    <p:sldId id="278" r:id="rId50"/>
    <p:sldId id="270" r:id="rId51"/>
    <p:sldId id="267" r:id="rId52"/>
    <p:sldId id="258" r:id="rId53"/>
    <p:sldId id="395" r:id="rId54"/>
    <p:sldId id="861" r:id="rId55"/>
    <p:sldId id="294" r:id="rId56"/>
    <p:sldId id="298" r:id="rId57"/>
    <p:sldId id="864" r:id="rId58"/>
    <p:sldId id="865" r:id="rId59"/>
    <p:sldId id="866" r:id="rId60"/>
    <p:sldId id="293" r:id="rId61"/>
    <p:sldId id="295" r:id="rId62"/>
    <p:sldId id="296" r:id="rId63"/>
    <p:sldId id="870" r:id="rId64"/>
    <p:sldId id="279" r:id="rId65"/>
    <p:sldId id="1881839134" r:id="rId66"/>
    <p:sldId id="2147483644" r:id="rId67"/>
    <p:sldId id="2147483645" r:id="rId68"/>
    <p:sldId id="2147483646" r:id="rId69"/>
    <p:sldId id="281" r:id="rId70"/>
    <p:sldId id="2134803959" r:id="rId71"/>
    <p:sldId id="274" r:id="rId72"/>
    <p:sldId id="276" r:id="rId73"/>
    <p:sldId id="284" r:id="rId74"/>
    <p:sldId id="2147483640" r:id="rId75"/>
    <p:sldId id="285" r:id="rId76"/>
    <p:sldId id="883" r:id="rId77"/>
    <p:sldId id="321" r:id="rId78"/>
    <p:sldId id="1881839130" r:id="rId79"/>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E458B67-C412-0511-FAB3-4B17EB321652}" name="Chris Kramer" initials="CK" userId="S::Christopher.Kramer@ey.com::91898555-a6b5-4c1b-8618-941af9b62861" providerId="AD"/>
  <p188:author id="{5E0F0398-952E-F428-FA85-207A45C4CF38}" name="Andrea Talkington" initials="AT" userId="S::Andrea.Talkington@ey.com::86780225-45b7-46d9-bce7-7ebcb204e5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38"/>
    <a:srgbClr val="747480"/>
    <a:srgbClr val="C4C4CD"/>
    <a:srgbClr val="574F4A"/>
    <a:srgbClr val="2DB757"/>
    <a:srgbClr val="32FFFF"/>
    <a:srgbClr val="FF00FF"/>
    <a:srgbClr val="C5FD45"/>
    <a:srgbClr val="80FBFD"/>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A9217-F749-4C1F-9961-FD27E9DC45B2}" v="4" dt="2026-04-22T22:07:09.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276" autoAdjust="0"/>
    <p:restoredTop sz="86124" autoAdjust="0"/>
  </p:normalViewPr>
  <p:slideViewPr>
    <p:cSldViewPr snapToGrid="0" snapToObjects="1" showGuides="1">
      <p:cViewPr varScale="1">
        <p:scale>
          <a:sx n="43" d="100"/>
          <a:sy n="43" d="100"/>
        </p:scale>
        <p:origin x="1228" y="260"/>
      </p:cViewPr>
      <p:guideLst/>
    </p:cSldViewPr>
  </p:slideViewPr>
  <p:outlineViewPr>
    <p:cViewPr>
      <p:scale>
        <a:sx n="33" d="100"/>
        <a:sy n="33" d="100"/>
      </p:scale>
      <p:origin x="0" y="-13548"/>
    </p:cViewPr>
  </p:outlineViewPr>
  <p:notesTextViewPr>
    <p:cViewPr>
      <p:scale>
        <a:sx n="100" d="100"/>
        <a:sy n="100" d="100"/>
      </p:scale>
      <p:origin x="0" y="0"/>
    </p:cViewPr>
  </p:notesTextViewPr>
  <p:sorterViewPr>
    <p:cViewPr varScale="1">
      <p:scale>
        <a:sx n="1" d="1"/>
        <a:sy n="1" d="1"/>
      </p:scale>
      <p:origin x="0" y="-27498"/>
    </p:cViewPr>
  </p:sorterViewPr>
  <p:notesViewPr>
    <p:cSldViewPr snapToGrid="0" snapToObjects="1" showGuides="1">
      <p:cViewPr varScale="1">
        <p:scale>
          <a:sx n="45" d="100"/>
          <a:sy n="45" d="100"/>
        </p:scale>
        <p:origin x="2748" y="5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microsoft.com/office/2015/10/relationships/revisionInfo" Target="revisionInfo.xml"/><Relationship Id="rId61" Type="http://schemas.openxmlformats.org/officeDocument/2006/relationships/slide" Target="slides/slide52.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61" tIns="46481" rIns="92961" bIns="46481" rtlCol="0"/>
          <a:lstStyle>
            <a:lvl1pPr algn="l">
              <a:defRPr sz="1300"/>
            </a:lvl1pPr>
          </a:lstStyle>
          <a:p>
            <a:endParaRPr lang="en-GB" dirty="0">
              <a:latin typeface="Arial" pitchFamily="34" charset="0"/>
            </a:endParaRPr>
          </a:p>
        </p:txBody>
      </p:sp>
      <p:sp>
        <p:nvSpPr>
          <p:cNvPr id="3" name="Date Placeholder 2"/>
          <p:cNvSpPr>
            <a:spLocks noGrp="1"/>
          </p:cNvSpPr>
          <p:nvPr>
            <p:ph type="dt" sz="quarter" idx="1"/>
          </p:nvPr>
        </p:nvSpPr>
        <p:spPr>
          <a:xfrm>
            <a:off x="3956551" y="0"/>
            <a:ext cx="3026833" cy="464185"/>
          </a:xfrm>
          <a:prstGeom prst="rect">
            <a:avLst/>
          </a:prstGeom>
        </p:spPr>
        <p:txBody>
          <a:bodyPr vert="horz" lIns="92961" tIns="46481" rIns="92961" bIns="46481" rtlCol="0"/>
          <a:lstStyle>
            <a:lvl1pPr algn="r">
              <a:defRPr sz="1300"/>
            </a:lvl1pPr>
          </a:lstStyle>
          <a:p>
            <a:fld id="{75A85089-C692-4DEA-AC49-04CF34D4FE14}" type="datetimeFigureOut">
              <a:rPr lang="en-GB" smtClean="0">
                <a:latin typeface="Arial" pitchFamily="34" charset="0"/>
              </a:rPr>
              <a:pPr/>
              <a:t>04/05/2026</a:t>
            </a:fld>
            <a:endParaRPr lang="en-GB" dirty="0">
              <a:latin typeface="Arial" pitchFamily="34" charset="0"/>
            </a:endParaRPr>
          </a:p>
        </p:txBody>
      </p:sp>
      <p:sp>
        <p:nvSpPr>
          <p:cNvPr id="4" name="Footer Placeholder 3"/>
          <p:cNvSpPr>
            <a:spLocks noGrp="1"/>
          </p:cNvSpPr>
          <p:nvPr>
            <p:ph type="ftr" sz="quarter" idx="2"/>
          </p:nvPr>
        </p:nvSpPr>
        <p:spPr>
          <a:xfrm>
            <a:off x="0" y="8817903"/>
            <a:ext cx="3026833" cy="464185"/>
          </a:xfrm>
          <a:prstGeom prst="rect">
            <a:avLst/>
          </a:prstGeom>
        </p:spPr>
        <p:txBody>
          <a:bodyPr vert="horz" lIns="92961" tIns="46481" rIns="92961" bIns="46481" rtlCol="0" anchor="b"/>
          <a:lstStyle>
            <a:lvl1pPr algn="l">
              <a:defRPr sz="13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56551" y="8817903"/>
            <a:ext cx="3026833" cy="464185"/>
          </a:xfrm>
          <a:prstGeom prst="rect">
            <a:avLst/>
          </a:prstGeom>
        </p:spPr>
        <p:txBody>
          <a:bodyPr vert="horz" lIns="92961" tIns="46481" rIns="92961" bIns="46481" rtlCol="0" anchor="b"/>
          <a:lstStyle>
            <a:lvl1pPr algn="r">
              <a:defRPr sz="13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61" tIns="46481" rIns="92961" bIns="46481" rtlCol="0"/>
          <a:lstStyle>
            <a:lvl1pPr algn="l">
              <a:defRPr sz="1300">
                <a:latin typeface="Arial" pitchFamily="34" charset="0"/>
              </a:defRPr>
            </a:lvl1pPr>
          </a:lstStyle>
          <a:p>
            <a:endParaRPr lang="en-GB" dirty="0"/>
          </a:p>
        </p:txBody>
      </p:sp>
      <p:sp>
        <p:nvSpPr>
          <p:cNvPr id="3" name="Date Placeholder 2"/>
          <p:cNvSpPr>
            <a:spLocks noGrp="1"/>
          </p:cNvSpPr>
          <p:nvPr>
            <p:ph type="dt" idx="1"/>
          </p:nvPr>
        </p:nvSpPr>
        <p:spPr>
          <a:xfrm>
            <a:off x="3956551" y="0"/>
            <a:ext cx="3026833" cy="464185"/>
          </a:xfrm>
          <a:prstGeom prst="rect">
            <a:avLst/>
          </a:prstGeom>
        </p:spPr>
        <p:txBody>
          <a:bodyPr vert="horz" lIns="92961" tIns="46481" rIns="92961" bIns="46481" rtlCol="0"/>
          <a:lstStyle>
            <a:lvl1pPr algn="r">
              <a:defRPr sz="1300">
                <a:latin typeface="Arial" pitchFamily="34" charset="0"/>
              </a:defRPr>
            </a:lvl1pPr>
          </a:lstStyle>
          <a:p>
            <a:fld id="{8045EBA9-A28D-4849-BFEA-AA04F6A21B63}" type="datetimeFigureOut">
              <a:rPr lang="en-GB" smtClean="0"/>
              <a:pPr/>
              <a:t>04/05/2026</a:t>
            </a:fld>
            <a:endParaRPr lang="en-GB" dirty="0"/>
          </a:p>
        </p:txBody>
      </p:sp>
      <p:sp>
        <p:nvSpPr>
          <p:cNvPr id="4" name="Slide Image Placeholder 3"/>
          <p:cNvSpPr>
            <a:spLocks noGrp="1" noRot="1" noChangeAspect="1"/>
          </p:cNvSpPr>
          <p:nvPr>
            <p:ph type="sldImg" idx="2"/>
          </p:nvPr>
        </p:nvSpPr>
        <p:spPr>
          <a:xfrm>
            <a:off x="398463" y="695325"/>
            <a:ext cx="6188075" cy="3481388"/>
          </a:xfrm>
          <a:prstGeom prst="rect">
            <a:avLst/>
          </a:prstGeom>
          <a:noFill/>
          <a:ln w="12700">
            <a:solidFill>
              <a:prstClr val="black"/>
            </a:solidFill>
          </a:ln>
        </p:spPr>
        <p:txBody>
          <a:bodyPr vert="horz" lIns="92961" tIns="46481" rIns="92961" bIns="46481" rtlCol="0" anchor="ctr"/>
          <a:lstStyle/>
          <a:p>
            <a:endParaRPr lang="en-GB" dirty="0"/>
          </a:p>
        </p:txBody>
      </p:sp>
      <p:sp>
        <p:nvSpPr>
          <p:cNvPr id="5" name="Notes Placeholder 4"/>
          <p:cNvSpPr>
            <a:spLocks noGrp="1"/>
          </p:cNvSpPr>
          <p:nvPr>
            <p:ph type="body" sz="quarter" idx="3"/>
          </p:nvPr>
        </p:nvSpPr>
        <p:spPr>
          <a:xfrm>
            <a:off x="698501" y="4409758"/>
            <a:ext cx="5588000" cy="4177665"/>
          </a:xfrm>
          <a:prstGeom prst="rect">
            <a:avLst/>
          </a:prstGeom>
        </p:spPr>
        <p:txBody>
          <a:bodyPr vert="horz" lIns="92961" tIns="46481" rIns="92961" bIns="4648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817903"/>
            <a:ext cx="3026833" cy="464185"/>
          </a:xfrm>
          <a:prstGeom prst="rect">
            <a:avLst/>
          </a:prstGeom>
        </p:spPr>
        <p:txBody>
          <a:bodyPr vert="horz" lIns="92961" tIns="46481" rIns="92961" bIns="46481" rtlCol="0" anchor="b"/>
          <a:lstStyle>
            <a:lvl1pPr algn="l">
              <a:defRPr sz="1300">
                <a:latin typeface="Arial" pitchFamily="34" charset="0"/>
              </a:defRPr>
            </a:lvl1pPr>
          </a:lstStyle>
          <a:p>
            <a:endParaRPr lang="en-GB" dirty="0"/>
          </a:p>
        </p:txBody>
      </p:sp>
      <p:sp>
        <p:nvSpPr>
          <p:cNvPr id="7" name="Slide Number Placeholder 6"/>
          <p:cNvSpPr>
            <a:spLocks noGrp="1"/>
          </p:cNvSpPr>
          <p:nvPr>
            <p:ph type="sldNum" sz="quarter" idx="5"/>
          </p:nvPr>
        </p:nvSpPr>
        <p:spPr>
          <a:xfrm>
            <a:off x="3956551" y="8817903"/>
            <a:ext cx="3026833" cy="464185"/>
          </a:xfrm>
          <a:prstGeom prst="rect">
            <a:avLst/>
          </a:prstGeom>
        </p:spPr>
        <p:txBody>
          <a:bodyPr vert="horz" lIns="92961" tIns="46481" rIns="92961" bIns="46481" rtlCol="0" anchor="b"/>
          <a:lstStyle>
            <a:lvl1pPr algn="r">
              <a:defRPr sz="13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4B09-9688-DC0C-D133-E8D1E1A27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ADEC6-2D27-9083-526F-B18CB3AE1A4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E86318A-0D33-404E-5BE7-59C7A5A36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67BC28-A226-428F-DF4D-580E7BB9BD54}"/>
              </a:ext>
            </a:extLst>
          </p:cNvPr>
          <p:cNvSpPr>
            <a:spLocks noGrp="1"/>
          </p:cNvSpPr>
          <p:nvPr>
            <p:ph type="sldNum" sz="quarter" idx="5"/>
          </p:nvPr>
        </p:nvSpPr>
        <p:spPr/>
        <p:txBody>
          <a:bodyPr/>
          <a:lstStyle/>
          <a:p>
            <a:fld id="{5B43D19E-BFDB-4C92-8EDD-32EDDA8F41DF}" type="slidenum">
              <a:rPr lang="en-GB" smtClean="0"/>
              <a:pPr/>
              <a:t>1</a:t>
            </a:fld>
            <a:endParaRPr lang="en-GB" dirty="0"/>
          </a:p>
        </p:txBody>
      </p:sp>
      <p:sp>
        <p:nvSpPr>
          <p:cNvPr id="5" name="Footer Placeholder 4">
            <a:extLst>
              <a:ext uri="{FF2B5EF4-FFF2-40B4-BE49-F238E27FC236}">
                <a16:creationId xmlns:a16="http://schemas.microsoft.com/office/drawing/2014/main" id="{AF5DC61F-4231-2E8E-F29F-695830B213BC}"/>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39948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10</a:t>
            </a:fld>
            <a:endParaRPr lang="en-GB" dirty="0"/>
          </a:p>
        </p:txBody>
      </p:sp>
      <p:sp>
        <p:nvSpPr>
          <p:cNvPr id="5" name="Footer Placeholder 4">
            <a:extLst>
              <a:ext uri="{FF2B5EF4-FFF2-40B4-BE49-F238E27FC236}">
                <a16:creationId xmlns:a16="http://schemas.microsoft.com/office/drawing/2014/main" id="{7657D7AF-2DC3-D451-89CE-ECF0F1FED89A}"/>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89455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B5734-D085-E4D2-83E6-627F00B15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A0BB6-C881-6D63-13FF-73194EFE00A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8D1D3D0-9FCF-97C4-6E19-D26F3D6512B5}"/>
              </a:ext>
            </a:extLst>
          </p:cNvPr>
          <p:cNvSpPr>
            <a:spLocks noGrp="1"/>
          </p:cNvSpPr>
          <p:nvPr>
            <p:ph type="body" idx="1"/>
          </p:nvPr>
        </p:nvSpPr>
        <p:spPr/>
        <p:txBody>
          <a:bodyPr/>
          <a:lstStyle/>
          <a:p>
            <a:r>
              <a:rPr lang="en-US" dirty="0"/>
              <a:t>Answer: B</a:t>
            </a:r>
          </a:p>
        </p:txBody>
      </p:sp>
      <p:sp>
        <p:nvSpPr>
          <p:cNvPr id="4" name="Slide Number Placeholder 3">
            <a:extLst>
              <a:ext uri="{FF2B5EF4-FFF2-40B4-BE49-F238E27FC236}">
                <a16:creationId xmlns:a16="http://schemas.microsoft.com/office/drawing/2014/main" id="{DAE2B6FD-546C-B8EC-CE75-422C11210FCD}"/>
              </a:ext>
            </a:extLst>
          </p:cNvPr>
          <p:cNvSpPr>
            <a:spLocks noGrp="1"/>
          </p:cNvSpPr>
          <p:nvPr>
            <p:ph type="sldNum" sz="quarter" idx="5"/>
          </p:nvPr>
        </p:nvSpPr>
        <p:spPr/>
        <p:txBody>
          <a:bodyPr/>
          <a:lstStyle/>
          <a:p>
            <a:fld id="{5B43D19E-BFDB-4C92-8EDD-32EDDA8F41DF}" type="slidenum">
              <a:rPr lang="en-GB" smtClean="0"/>
              <a:pPr/>
              <a:t>14</a:t>
            </a:fld>
            <a:endParaRPr lang="en-GB" dirty="0"/>
          </a:p>
        </p:txBody>
      </p:sp>
      <p:sp>
        <p:nvSpPr>
          <p:cNvPr id="5" name="Footer Placeholder 4">
            <a:extLst>
              <a:ext uri="{FF2B5EF4-FFF2-40B4-BE49-F238E27FC236}">
                <a16:creationId xmlns:a16="http://schemas.microsoft.com/office/drawing/2014/main" id="{9FFBAFC5-6074-464E-13F5-CA685E99DF8B}"/>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208815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261E-DFDE-9E65-7571-62C927E96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96A53-C9FC-0139-1A31-F7740E1C06D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5EE142E-5F55-0DA7-47F3-1616C89800B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CB654BC-54B5-8AEA-EAC7-139B1D1A308A}"/>
              </a:ext>
            </a:extLst>
          </p:cNvPr>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15</a:t>
            </a:fld>
            <a:endParaRPr lang="en-GB" dirty="0">
              <a:solidFill>
                <a:prstClr val="black"/>
              </a:solidFill>
            </a:endParaRPr>
          </a:p>
        </p:txBody>
      </p:sp>
      <p:sp>
        <p:nvSpPr>
          <p:cNvPr id="5" name="Footer Placeholder 4">
            <a:extLst>
              <a:ext uri="{FF2B5EF4-FFF2-40B4-BE49-F238E27FC236}">
                <a16:creationId xmlns:a16="http://schemas.microsoft.com/office/drawing/2014/main" id="{5A28309B-C125-75F4-D75E-720130F07E4B}"/>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980698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16</a:t>
            </a:fld>
            <a:endParaRPr lang="en-GB" dirty="0"/>
          </a:p>
        </p:txBody>
      </p:sp>
      <p:sp>
        <p:nvSpPr>
          <p:cNvPr id="5" name="Footer Placeholder 4">
            <a:extLst>
              <a:ext uri="{FF2B5EF4-FFF2-40B4-BE49-F238E27FC236}">
                <a16:creationId xmlns:a16="http://schemas.microsoft.com/office/drawing/2014/main" id="{867F23B2-7D8C-CCF4-014A-17189BCD0C10}"/>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245683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18</a:t>
            </a:fld>
            <a:endParaRPr lang="en-GB" dirty="0"/>
          </a:p>
        </p:txBody>
      </p:sp>
      <p:sp>
        <p:nvSpPr>
          <p:cNvPr id="5" name="Footer Placeholder 4">
            <a:extLst>
              <a:ext uri="{FF2B5EF4-FFF2-40B4-BE49-F238E27FC236}">
                <a16:creationId xmlns:a16="http://schemas.microsoft.com/office/drawing/2014/main" id="{EB1B7486-3095-C604-C29A-F3925FA901E1}"/>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434294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20</a:t>
            </a:fld>
            <a:endParaRPr lang="en-GB" dirty="0"/>
          </a:p>
        </p:txBody>
      </p:sp>
      <p:sp>
        <p:nvSpPr>
          <p:cNvPr id="5" name="Footer Placeholder 4">
            <a:extLst>
              <a:ext uri="{FF2B5EF4-FFF2-40B4-BE49-F238E27FC236}">
                <a16:creationId xmlns:a16="http://schemas.microsoft.com/office/drawing/2014/main" id="{5AE63848-C63D-6186-05FD-EA3200D16C1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833627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23</a:t>
            </a:fld>
            <a:endParaRPr lang="en-GB" dirty="0"/>
          </a:p>
        </p:txBody>
      </p:sp>
      <p:sp>
        <p:nvSpPr>
          <p:cNvPr id="5" name="Footer Placeholder 4">
            <a:extLst>
              <a:ext uri="{FF2B5EF4-FFF2-40B4-BE49-F238E27FC236}">
                <a16:creationId xmlns:a16="http://schemas.microsoft.com/office/drawing/2014/main" id="{64EBDB13-B1BD-636B-2746-69302932F88C}"/>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211008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24</a:t>
            </a:fld>
            <a:endParaRPr lang="en-GB" dirty="0"/>
          </a:p>
        </p:txBody>
      </p:sp>
      <p:sp>
        <p:nvSpPr>
          <p:cNvPr id="5" name="Footer Placeholder 4">
            <a:extLst>
              <a:ext uri="{FF2B5EF4-FFF2-40B4-BE49-F238E27FC236}">
                <a16:creationId xmlns:a16="http://schemas.microsoft.com/office/drawing/2014/main" id="{0EEBC770-35AF-1443-FEB9-88E835E77C78}"/>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388947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25</a:t>
            </a:fld>
            <a:endParaRPr lang="en-GB" dirty="0"/>
          </a:p>
        </p:txBody>
      </p:sp>
      <p:sp>
        <p:nvSpPr>
          <p:cNvPr id="5" name="Footer Placeholder 4">
            <a:extLst>
              <a:ext uri="{FF2B5EF4-FFF2-40B4-BE49-F238E27FC236}">
                <a16:creationId xmlns:a16="http://schemas.microsoft.com/office/drawing/2014/main" id="{9833C073-88E4-EFEB-B937-FE467A23994C}"/>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246051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26</a:t>
            </a:fld>
            <a:endParaRPr lang="en-GB" dirty="0"/>
          </a:p>
        </p:txBody>
      </p:sp>
      <p:sp>
        <p:nvSpPr>
          <p:cNvPr id="5" name="Footer Placeholder 4">
            <a:extLst>
              <a:ext uri="{FF2B5EF4-FFF2-40B4-BE49-F238E27FC236}">
                <a16:creationId xmlns:a16="http://schemas.microsoft.com/office/drawing/2014/main" id="{6C7F9A22-B07E-0FB1-DDE7-4550F2C402B7}"/>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01782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a:t>
            </a:fld>
            <a:endParaRPr lang="en-GB" dirty="0"/>
          </a:p>
        </p:txBody>
      </p:sp>
      <p:sp>
        <p:nvSpPr>
          <p:cNvPr id="5" name="Footer Placeholder 4">
            <a:extLst>
              <a:ext uri="{FF2B5EF4-FFF2-40B4-BE49-F238E27FC236}">
                <a16:creationId xmlns:a16="http://schemas.microsoft.com/office/drawing/2014/main" id="{A5E4B9DF-CB18-BBD3-059E-69D8A88B5220}"/>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44571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28</a:t>
            </a:fld>
            <a:endParaRPr lang="en-GB" dirty="0"/>
          </a:p>
        </p:txBody>
      </p:sp>
      <p:sp>
        <p:nvSpPr>
          <p:cNvPr id="5" name="Footer Placeholder 4">
            <a:extLst>
              <a:ext uri="{FF2B5EF4-FFF2-40B4-BE49-F238E27FC236}">
                <a16:creationId xmlns:a16="http://schemas.microsoft.com/office/drawing/2014/main" id="{42853E23-8AB0-2D5E-5EF5-2650B6CE2735}"/>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048067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F2418-8ABB-CEEC-C3AF-F33D25BEF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97D0D-420C-BFA7-A0E8-3A9BE930966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E132640-7C1E-D28E-96BB-6EBF03C98903}"/>
              </a:ext>
            </a:extLst>
          </p:cNvPr>
          <p:cNvSpPr>
            <a:spLocks noGrp="1"/>
          </p:cNvSpPr>
          <p:nvPr>
            <p:ph type="body" idx="1"/>
          </p:nvPr>
        </p:nvSpPr>
        <p:spPr/>
        <p:txBody>
          <a:bodyPr/>
          <a:lstStyle/>
          <a:p>
            <a:r>
              <a:rPr lang="en-US" dirty="0"/>
              <a:t>Answer: D</a:t>
            </a:r>
          </a:p>
        </p:txBody>
      </p:sp>
      <p:sp>
        <p:nvSpPr>
          <p:cNvPr id="4" name="Slide Number Placeholder 3">
            <a:extLst>
              <a:ext uri="{FF2B5EF4-FFF2-40B4-BE49-F238E27FC236}">
                <a16:creationId xmlns:a16="http://schemas.microsoft.com/office/drawing/2014/main" id="{B0C1387C-701E-3931-D5E6-D4743F7D8E1E}"/>
              </a:ext>
            </a:extLst>
          </p:cNvPr>
          <p:cNvSpPr>
            <a:spLocks noGrp="1"/>
          </p:cNvSpPr>
          <p:nvPr>
            <p:ph type="sldNum" sz="quarter" idx="5"/>
          </p:nvPr>
        </p:nvSpPr>
        <p:spPr/>
        <p:txBody>
          <a:bodyPr/>
          <a:lstStyle/>
          <a:p>
            <a:fld id="{5B43D19E-BFDB-4C92-8EDD-32EDDA8F41DF}" type="slidenum">
              <a:rPr lang="en-GB" smtClean="0"/>
              <a:pPr/>
              <a:t>29</a:t>
            </a:fld>
            <a:endParaRPr lang="en-GB" dirty="0"/>
          </a:p>
        </p:txBody>
      </p:sp>
      <p:sp>
        <p:nvSpPr>
          <p:cNvPr id="5" name="Footer Placeholder 4">
            <a:extLst>
              <a:ext uri="{FF2B5EF4-FFF2-40B4-BE49-F238E27FC236}">
                <a16:creationId xmlns:a16="http://schemas.microsoft.com/office/drawing/2014/main" id="{E6DCBA28-9553-5605-E0C6-0F03030B21D1}"/>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617772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02E2C-482D-686C-0E57-457E0C655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CAA1C-75B0-BA93-7B4F-97A87D40DB8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E82AA4-CC3A-4A7E-2584-414A46B174A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A916EF8-76E3-0A48-AD5F-9060B71574C5}"/>
              </a:ext>
            </a:extLst>
          </p:cNvPr>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30</a:t>
            </a:fld>
            <a:endParaRPr lang="en-GB" dirty="0">
              <a:solidFill>
                <a:prstClr val="black"/>
              </a:solidFill>
            </a:endParaRPr>
          </a:p>
        </p:txBody>
      </p:sp>
      <p:sp>
        <p:nvSpPr>
          <p:cNvPr id="5" name="Footer Placeholder 4">
            <a:extLst>
              <a:ext uri="{FF2B5EF4-FFF2-40B4-BE49-F238E27FC236}">
                <a16:creationId xmlns:a16="http://schemas.microsoft.com/office/drawing/2014/main" id="{87621418-31BD-7ED8-55E8-48AF26DB0BDD}"/>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30339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31</a:t>
            </a:fld>
            <a:endParaRPr lang="en-GB" dirty="0"/>
          </a:p>
        </p:txBody>
      </p:sp>
      <p:sp>
        <p:nvSpPr>
          <p:cNvPr id="5" name="Footer Placeholder 4">
            <a:extLst>
              <a:ext uri="{FF2B5EF4-FFF2-40B4-BE49-F238E27FC236}">
                <a16:creationId xmlns:a16="http://schemas.microsoft.com/office/drawing/2014/main" id="{027D1345-E776-E9D3-462D-1525F644A6EB}"/>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768749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32</a:t>
            </a:fld>
            <a:endParaRPr lang="en-GB" dirty="0"/>
          </a:p>
        </p:txBody>
      </p:sp>
      <p:sp>
        <p:nvSpPr>
          <p:cNvPr id="5" name="Footer Placeholder 4">
            <a:extLst>
              <a:ext uri="{FF2B5EF4-FFF2-40B4-BE49-F238E27FC236}">
                <a16:creationId xmlns:a16="http://schemas.microsoft.com/office/drawing/2014/main" id="{98B93AE7-0315-905A-FE06-7520F1064E47}"/>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768789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33</a:t>
            </a:fld>
            <a:endParaRPr lang="en-GB" dirty="0"/>
          </a:p>
        </p:txBody>
      </p:sp>
      <p:sp>
        <p:nvSpPr>
          <p:cNvPr id="5" name="Footer Placeholder 4">
            <a:extLst>
              <a:ext uri="{FF2B5EF4-FFF2-40B4-BE49-F238E27FC236}">
                <a16:creationId xmlns:a16="http://schemas.microsoft.com/office/drawing/2014/main" id="{5401265A-C5C6-0913-322E-A6D1D0EA55B1}"/>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582294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34</a:t>
            </a:fld>
            <a:endParaRPr lang="en-GB" dirty="0"/>
          </a:p>
        </p:txBody>
      </p:sp>
      <p:sp>
        <p:nvSpPr>
          <p:cNvPr id="5" name="Footer Placeholder 4">
            <a:extLst>
              <a:ext uri="{FF2B5EF4-FFF2-40B4-BE49-F238E27FC236}">
                <a16:creationId xmlns:a16="http://schemas.microsoft.com/office/drawing/2014/main" id="{DC876772-26B6-F2D5-1B00-59FFF99CDF46}"/>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960660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35</a:t>
            </a:fld>
            <a:endParaRPr lang="en-GB" dirty="0"/>
          </a:p>
        </p:txBody>
      </p:sp>
      <p:sp>
        <p:nvSpPr>
          <p:cNvPr id="5" name="Footer Placeholder 4">
            <a:extLst>
              <a:ext uri="{FF2B5EF4-FFF2-40B4-BE49-F238E27FC236}">
                <a16:creationId xmlns:a16="http://schemas.microsoft.com/office/drawing/2014/main" id="{D4A72FCE-6BD9-CAB2-DA8F-757C4B862D3C}"/>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4102137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36</a:t>
            </a:fld>
            <a:endParaRPr lang="en-GB" dirty="0"/>
          </a:p>
        </p:txBody>
      </p:sp>
      <p:sp>
        <p:nvSpPr>
          <p:cNvPr id="5" name="Footer Placeholder 4">
            <a:extLst>
              <a:ext uri="{FF2B5EF4-FFF2-40B4-BE49-F238E27FC236}">
                <a16:creationId xmlns:a16="http://schemas.microsoft.com/office/drawing/2014/main" id="{53E1B69D-445A-40E3-BF89-E2800718110B}"/>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648723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37</a:t>
            </a:fld>
            <a:endParaRPr lang="en-GB" dirty="0"/>
          </a:p>
        </p:txBody>
      </p:sp>
      <p:sp>
        <p:nvSpPr>
          <p:cNvPr id="5" name="Footer Placeholder 4">
            <a:extLst>
              <a:ext uri="{FF2B5EF4-FFF2-40B4-BE49-F238E27FC236}">
                <a16:creationId xmlns:a16="http://schemas.microsoft.com/office/drawing/2014/main" id="{8B3A973B-C23D-27D3-C8B2-C27DFBB6AFCE}"/>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70664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a:t>
            </a:fld>
            <a:endParaRPr lang="en-GB" dirty="0"/>
          </a:p>
        </p:txBody>
      </p:sp>
      <p:sp>
        <p:nvSpPr>
          <p:cNvPr id="5" name="Footer Placeholder 4">
            <a:extLst>
              <a:ext uri="{FF2B5EF4-FFF2-40B4-BE49-F238E27FC236}">
                <a16:creationId xmlns:a16="http://schemas.microsoft.com/office/drawing/2014/main" id="{064E3487-5143-D5D5-E9C4-43CAC5E55F78}"/>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372663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6C759-14AF-3922-D0E5-8D0818EC8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FC5D4-64B8-C3F5-2FDE-0B390CB85C9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851CB30-A2FD-39E6-736E-21306BFB8D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B0EB68-F6FC-E281-71B0-A25D3BB68F35}"/>
              </a:ext>
            </a:extLst>
          </p:cNvPr>
          <p:cNvSpPr>
            <a:spLocks noGrp="1"/>
          </p:cNvSpPr>
          <p:nvPr>
            <p:ph type="sldNum" sz="quarter" idx="5"/>
          </p:nvPr>
        </p:nvSpPr>
        <p:spPr/>
        <p:txBody>
          <a:bodyPr/>
          <a:lstStyle/>
          <a:p>
            <a:fld id="{5B43D19E-BFDB-4C92-8EDD-32EDDA8F41DF}" type="slidenum">
              <a:rPr lang="en-GB" smtClean="0"/>
              <a:pPr/>
              <a:t>38</a:t>
            </a:fld>
            <a:endParaRPr lang="en-GB" dirty="0"/>
          </a:p>
        </p:txBody>
      </p:sp>
      <p:sp>
        <p:nvSpPr>
          <p:cNvPr id="5" name="Footer Placeholder 4">
            <a:extLst>
              <a:ext uri="{FF2B5EF4-FFF2-40B4-BE49-F238E27FC236}">
                <a16:creationId xmlns:a16="http://schemas.microsoft.com/office/drawing/2014/main" id="{3F09886B-50D7-33CB-EC86-B895F6706701}"/>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135841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433A3-4915-948A-22E4-AB3D23949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34212-0A45-295F-4E54-CDA89019A33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983D9DD-AFEA-A79F-1CC8-E8B7072AF1A5}"/>
              </a:ext>
            </a:extLst>
          </p:cNvPr>
          <p:cNvSpPr>
            <a:spLocks noGrp="1"/>
          </p:cNvSpPr>
          <p:nvPr>
            <p:ph type="body" idx="1"/>
          </p:nvPr>
        </p:nvSpPr>
        <p:spPr/>
        <p:txBody>
          <a:bodyPr/>
          <a:lstStyle/>
          <a:p>
            <a:r>
              <a:rPr lang="en-US" dirty="0"/>
              <a:t>Answer: False</a:t>
            </a:r>
          </a:p>
        </p:txBody>
      </p:sp>
      <p:sp>
        <p:nvSpPr>
          <p:cNvPr id="4" name="Slide Number Placeholder 3">
            <a:extLst>
              <a:ext uri="{FF2B5EF4-FFF2-40B4-BE49-F238E27FC236}">
                <a16:creationId xmlns:a16="http://schemas.microsoft.com/office/drawing/2014/main" id="{41968606-6A69-B906-CBC1-F01300E233AB}"/>
              </a:ext>
            </a:extLst>
          </p:cNvPr>
          <p:cNvSpPr>
            <a:spLocks noGrp="1"/>
          </p:cNvSpPr>
          <p:nvPr>
            <p:ph type="sldNum" sz="quarter" idx="5"/>
          </p:nvPr>
        </p:nvSpPr>
        <p:spPr/>
        <p:txBody>
          <a:bodyPr/>
          <a:lstStyle/>
          <a:p>
            <a:fld id="{5B43D19E-BFDB-4C92-8EDD-32EDDA8F41DF}" type="slidenum">
              <a:rPr lang="en-GB" smtClean="0"/>
              <a:pPr/>
              <a:t>39</a:t>
            </a:fld>
            <a:endParaRPr lang="en-GB" dirty="0"/>
          </a:p>
        </p:txBody>
      </p:sp>
      <p:sp>
        <p:nvSpPr>
          <p:cNvPr id="5" name="Footer Placeholder 4">
            <a:extLst>
              <a:ext uri="{FF2B5EF4-FFF2-40B4-BE49-F238E27FC236}">
                <a16:creationId xmlns:a16="http://schemas.microsoft.com/office/drawing/2014/main" id="{7DAB26A0-575F-9416-AA55-4BC85D85B70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59751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54969-829D-FDB5-6B59-8358AF923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FCF67-D976-0A27-BF6F-C61DC104457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91EDE1D-B154-C192-5819-BB4F6CD3434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5EDAFD0-5395-2EE1-1B8D-049055D5774E}"/>
              </a:ext>
            </a:extLst>
          </p:cNvPr>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40</a:t>
            </a:fld>
            <a:endParaRPr lang="en-GB" dirty="0">
              <a:solidFill>
                <a:prstClr val="black"/>
              </a:solidFill>
            </a:endParaRPr>
          </a:p>
        </p:txBody>
      </p:sp>
      <p:sp>
        <p:nvSpPr>
          <p:cNvPr id="5" name="Footer Placeholder 4">
            <a:extLst>
              <a:ext uri="{FF2B5EF4-FFF2-40B4-BE49-F238E27FC236}">
                <a16:creationId xmlns:a16="http://schemas.microsoft.com/office/drawing/2014/main" id="{278F1368-6A52-F5A0-B3DE-65CC8D405092}"/>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794615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6ED5B-5ADE-0A07-ADA7-031D3854C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3AD42-A5A7-8121-DAEF-311DE8E3F00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5F7ABD2-94A3-CB9A-6A41-EC882E0CA5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C0882D-32B9-D30B-40A1-24DFB002CEFC}"/>
              </a:ext>
            </a:extLst>
          </p:cNvPr>
          <p:cNvSpPr>
            <a:spLocks noGrp="1"/>
          </p:cNvSpPr>
          <p:nvPr>
            <p:ph type="sldNum" sz="quarter" idx="5"/>
          </p:nvPr>
        </p:nvSpPr>
        <p:spPr/>
        <p:txBody>
          <a:bodyPr/>
          <a:lstStyle/>
          <a:p>
            <a:fld id="{5B43D19E-BFDB-4C92-8EDD-32EDDA8F41DF}" type="slidenum">
              <a:rPr lang="en-GB" smtClean="0"/>
              <a:pPr/>
              <a:t>43</a:t>
            </a:fld>
            <a:endParaRPr lang="en-GB" dirty="0"/>
          </a:p>
        </p:txBody>
      </p:sp>
      <p:sp>
        <p:nvSpPr>
          <p:cNvPr id="5" name="Footer Placeholder 4">
            <a:extLst>
              <a:ext uri="{FF2B5EF4-FFF2-40B4-BE49-F238E27FC236}">
                <a16:creationId xmlns:a16="http://schemas.microsoft.com/office/drawing/2014/main" id="{01590444-8A34-8651-93DF-18D680C4E58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696738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45</a:t>
            </a:fld>
            <a:endParaRPr lang="en-GB" dirty="0">
              <a:solidFill>
                <a:prstClr val="black"/>
              </a:solidFill>
            </a:endParaRPr>
          </a:p>
        </p:txBody>
      </p:sp>
      <p:sp>
        <p:nvSpPr>
          <p:cNvPr id="5" name="Footer Placeholder 4">
            <a:extLst>
              <a:ext uri="{FF2B5EF4-FFF2-40B4-BE49-F238E27FC236}">
                <a16:creationId xmlns:a16="http://schemas.microsoft.com/office/drawing/2014/main" id="{4ABBA9F5-50F8-E07E-513F-41AB49020FD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961586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46</a:t>
            </a:fld>
            <a:endParaRPr lang="en-GB" dirty="0"/>
          </a:p>
        </p:txBody>
      </p:sp>
      <p:sp>
        <p:nvSpPr>
          <p:cNvPr id="5" name="Footer Placeholder 4">
            <a:extLst>
              <a:ext uri="{FF2B5EF4-FFF2-40B4-BE49-F238E27FC236}">
                <a16:creationId xmlns:a16="http://schemas.microsoft.com/office/drawing/2014/main" id="{7F5ECA12-0DF5-D44D-656A-67EFD0C0D5F4}"/>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915877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49</a:t>
            </a:fld>
            <a:endParaRPr lang="en-GB" dirty="0"/>
          </a:p>
        </p:txBody>
      </p:sp>
      <p:sp>
        <p:nvSpPr>
          <p:cNvPr id="5" name="Footer Placeholder 4">
            <a:extLst>
              <a:ext uri="{FF2B5EF4-FFF2-40B4-BE49-F238E27FC236}">
                <a16:creationId xmlns:a16="http://schemas.microsoft.com/office/drawing/2014/main" id="{2C20F5F3-D8F6-B56F-6B68-71B8EBBAF7A7}"/>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058850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50</a:t>
            </a:fld>
            <a:endParaRPr lang="en-GB" dirty="0"/>
          </a:p>
        </p:txBody>
      </p:sp>
      <p:sp>
        <p:nvSpPr>
          <p:cNvPr id="5" name="Footer Placeholder 4">
            <a:extLst>
              <a:ext uri="{FF2B5EF4-FFF2-40B4-BE49-F238E27FC236}">
                <a16:creationId xmlns:a16="http://schemas.microsoft.com/office/drawing/2014/main" id="{58D46D4F-7E0E-67BB-A2F8-2DF9292E54B2}"/>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239058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51</a:t>
            </a:fld>
            <a:endParaRPr lang="en-GB" dirty="0"/>
          </a:p>
        </p:txBody>
      </p:sp>
      <p:sp>
        <p:nvSpPr>
          <p:cNvPr id="5" name="Footer Placeholder 4">
            <a:extLst>
              <a:ext uri="{FF2B5EF4-FFF2-40B4-BE49-F238E27FC236}">
                <a16:creationId xmlns:a16="http://schemas.microsoft.com/office/drawing/2014/main" id="{99C6AFE4-7142-0A79-393C-3A082EF0D557}"/>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57645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55</a:t>
            </a:fld>
            <a:endParaRPr lang="en-GB" dirty="0"/>
          </a:p>
        </p:txBody>
      </p:sp>
      <p:sp>
        <p:nvSpPr>
          <p:cNvPr id="5" name="Footer Placeholder 4">
            <a:extLst>
              <a:ext uri="{FF2B5EF4-FFF2-40B4-BE49-F238E27FC236}">
                <a16:creationId xmlns:a16="http://schemas.microsoft.com/office/drawing/2014/main" id="{F1B625EB-D2EF-FCB5-4570-FE4B9619D17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10756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a:t>
            </a:fld>
            <a:endParaRPr lang="en-GB" dirty="0"/>
          </a:p>
        </p:txBody>
      </p:sp>
      <p:sp>
        <p:nvSpPr>
          <p:cNvPr id="5" name="Footer Placeholder 4">
            <a:extLst>
              <a:ext uri="{FF2B5EF4-FFF2-40B4-BE49-F238E27FC236}">
                <a16:creationId xmlns:a16="http://schemas.microsoft.com/office/drawing/2014/main" id="{D8CDA9C6-68FB-CD10-1AF8-8BE8C07ADDD0}"/>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296810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11CF3-D43E-7F5D-9C54-2045BB35C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744F6-F3F8-FF13-99DE-8C8EAC0328D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DC6D26F-2534-3D7F-F08F-496102A986C0}"/>
              </a:ext>
            </a:extLst>
          </p:cNvPr>
          <p:cNvSpPr>
            <a:spLocks noGrp="1"/>
          </p:cNvSpPr>
          <p:nvPr>
            <p:ph type="body" idx="1"/>
          </p:nvPr>
        </p:nvSpPr>
        <p:spPr/>
        <p:txBody>
          <a:bodyPr/>
          <a:lstStyle/>
          <a:p>
            <a:r>
              <a:rPr lang="en-US" dirty="0"/>
              <a:t>Answer: No right answer</a:t>
            </a:r>
          </a:p>
        </p:txBody>
      </p:sp>
      <p:sp>
        <p:nvSpPr>
          <p:cNvPr id="4" name="Slide Number Placeholder 3">
            <a:extLst>
              <a:ext uri="{FF2B5EF4-FFF2-40B4-BE49-F238E27FC236}">
                <a16:creationId xmlns:a16="http://schemas.microsoft.com/office/drawing/2014/main" id="{E2C115F2-6C48-F768-ED10-5DEAEA71E346}"/>
              </a:ext>
            </a:extLst>
          </p:cNvPr>
          <p:cNvSpPr>
            <a:spLocks noGrp="1"/>
          </p:cNvSpPr>
          <p:nvPr>
            <p:ph type="sldNum" sz="quarter" idx="5"/>
          </p:nvPr>
        </p:nvSpPr>
        <p:spPr/>
        <p:txBody>
          <a:bodyPr/>
          <a:lstStyle/>
          <a:p>
            <a:fld id="{5B43D19E-BFDB-4C92-8EDD-32EDDA8F41DF}" type="slidenum">
              <a:rPr lang="en-GB" smtClean="0"/>
              <a:pPr/>
              <a:t>56</a:t>
            </a:fld>
            <a:endParaRPr lang="en-GB" dirty="0"/>
          </a:p>
        </p:txBody>
      </p:sp>
      <p:sp>
        <p:nvSpPr>
          <p:cNvPr id="5" name="Footer Placeholder 4">
            <a:extLst>
              <a:ext uri="{FF2B5EF4-FFF2-40B4-BE49-F238E27FC236}">
                <a16:creationId xmlns:a16="http://schemas.microsoft.com/office/drawing/2014/main" id="{512CAB12-8397-C4C4-4CEB-7AA7022498F5}"/>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672962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B457-A5C1-5433-7959-549C31660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17854-76E3-0FC9-FE17-CC5A107E139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F8435DD-F159-2678-FF69-0C6759178E6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79FB7AE-343F-FC6E-2548-DD2E74F6BB8F}"/>
              </a:ext>
            </a:extLst>
          </p:cNvPr>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57</a:t>
            </a:fld>
            <a:endParaRPr lang="en-GB" dirty="0">
              <a:solidFill>
                <a:prstClr val="black"/>
              </a:solidFill>
            </a:endParaRPr>
          </a:p>
        </p:txBody>
      </p:sp>
      <p:sp>
        <p:nvSpPr>
          <p:cNvPr id="5" name="Footer Placeholder 4">
            <a:extLst>
              <a:ext uri="{FF2B5EF4-FFF2-40B4-BE49-F238E27FC236}">
                <a16:creationId xmlns:a16="http://schemas.microsoft.com/office/drawing/2014/main" id="{D6604207-1538-8AE4-8EA8-D3FBF96D4462}"/>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750793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5FDF6-5984-062A-10CF-E63E1F5B4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AAFDA-18CE-BEF8-42DF-E2E0D30C0BD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4F54CCB-1A63-8178-F726-87F2C9789B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22A42A-DB96-F25E-6E99-2761C013F0F7}"/>
              </a:ext>
            </a:extLst>
          </p:cNvPr>
          <p:cNvSpPr>
            <a:spLocks noGrp="1"/>
          </p:cNvSpPr>
          <p:nvPr>
            <p:ph type="sldNum" sz="quarter" idx="5"/>
          </p:nvPr>
        </p:nvSpPr>
        <p:spPr/>
        <p:txBody>
          <a:bodyPr/>
          <a:lstStyle/>
          <a:p>
            <a:fld id="{5B43D19E-BFDB-4C92-8EDD-32EDDA8F41DF}" type="slidenum">
              <a:rPr lang="en-GB" smtClean="0"/>
              <a:pPr/>
              <a:t>58</a:t>
            </a:fld>
            <a:endParaRPr lang="en-GB" dirty="0"/>
          </a:p>
        </p:txBody>
      </p:sp>
      <p:sp>
        <p:nvSpPr>
          <p:cNvPr id="5" name="Footer Placeholder 4">
            <a:extLst>
              <a:ext uri="{FF2B5EF4-FFF2-40B4-BE49-F238E27FC236}">
                <a16:creationId xmlns:a16="http://schemas.microsoft.com/office/drawing/2014/main" id="{AA718277-C607-984C-19BE-04944B0297CC}"/>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275316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95C8-8203-F191-C9ED-791FB701F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247B5-7757-F394-014D-E5FD935A45C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BC7545B-F162-A86E-B50E-0AEF15D15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3E1F6F-39F3-DE23-B36D-2B55C7904958}"/>
              </a:ext>
            </a:extLst>
          </p:cNvPr>
          <p:cNvSpPr>
            <a:spLocks noGrp="1"/>
          </p:cNvSpPr>
          <p:nvPr>
            <p:ph type="sldNum" sz="quarter" idx="5"/>
          </p:nvPr>
        </p:nvSpPr>
        <p:spPr/>
        <p:txBody>
          <a:bodyPr/>
          <a:lstStyle/>
          <a:p>
            <a:fld id="{5B43D19E-BFDB-4C92-8EDD-32EDDA8F41DF}" type="slidenum">
              <a:rPr lang="en-GB" smtClean="0"/>
              <a:pPr/>
              <a:t>59</a:t>
            </a:fld>
            <a:endParaRPr lang="en-GB" dirty="0"/>
          </a:p>
        </p:txBody>
      </p:sp>
      <p:sp>
        <p:nvSpPr>
          <p:cNvPr id="5" name="Footer Placeholder 4">
            <a:extLst>
              <a:ext uri="{FF2B5EF4-FFF2-40B4-BE49-F238E27FC236}">
                <a16:creationId xmlns:a16="http://schemas.microsoft.com/office/drawing/2014/main" id="{5A1E7CB2-21C1-A105-6DF3-D56A8A0CD993}"/>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4266303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6CFF7-79CD-C572-9CD0-E26C74B3C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CB52A-E1B3-330A-A5A9-7F7F481AAF1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AACB7DC-6EEC-B9AD-6C1F-60E75AFE78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6A0E25-E273-FEB0-37B9-FA3A443DCDD0}"/>
              </a:ext>
            </a:extLst>
          </p:cNvPr>
          <p:cNvSpPr>
            <a:spLocks noGrp="1"/>
          </p:cNvSpPr>
          <p:nvPr>
            <p:ph type="sldNum" sz="quarter" idx="5"/>
          </p:nvPr>
        </p:nvSpPr>
        <p:spPr/>
        <p:txBody>
          <a:bodyPr/>
          <a:lstStyle/>
          <a:p>
            <a:fld id="{5B43D19E-BFDB-4C92-8EDD-32EDDA8F41DF}" type="slidenum">
              <a:rPr lang="en-GB" smtClean="0"/>
              <a:pPr/>
              <a:t>60</a:t>
            </a:fld>
            <a:endParaRPr lang="en-GB" dirty="0"/>
          </a:p>
        </p:txBody>
      </p:sp>
      <p:sp>
        <p:nvSpPr>
          <p:cNvPr id="5" name="Footer Placeholder 4">
            <a:extLst>
              <a:ext uri="{FF2B5EF4-FFF2-40B4-BE49-F238E27FC236}">
                <a16:creationId xmlns:a16="http://schemas.microsoft.com/office/drawing/2014/main" id="{6BA42898-9736-53B1-3AA4-DC497B2A59F0}"/>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2126637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BDDD4-2952-952A-A1C6-3FAA66753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FE8B3-9526-D93A-BB4C-B29B818E52D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45C3F74-CF3A-F32F-3DE3-3D50405DA57E}"/>
              </a:ext>
            </a:extLst>
          </p:cNvPr>
          <p:cNvSpPr>
            <a:spLocks noGrp="1"/>
          </p:cNvSpPr>
          <p:nvPr>
            <p:ph type="body" idx="1"/>
          </p:nvPr>
        </p:nvSpPr>
        <p:spPr/>
        <p:txBody>
          <a:bodyPr/>
          <a:lstStyle/>
          <a:p>
            <a:r>
              <a:rPr lang="en-US" dirty="0"/>
              <a:t>Answer: D</a:t>
            </a:r>
          </a:p>
        </p:txBody>
      </p:sp>
      <p:sp>
        <p:nvSpPr>
          <p:cNvPr id="4" name="Slide Number Placeholder 3">
            <a:extLst>
              <a:ext uri="{FF2B5EF4-FFF2-40B4-BE49-F238E27FC236}">
                <a16:creationId xmlns:a16="http://schemas.microsoft.com/office/drawing/2014/main" id="{DC70B204-C6CF-F874-E8F7-BD8499A91896}"/>
              </a:ext>
            </a:extLst>
          </p:cNvPr>
          <p:cNvSpPr>
            <a:spLocks noGrp="1"/>
          </p:cNvSpPr>
          <p:nvPr>
            <p:ph type="sldNum" sz="quarter" idx="5"/>
          </p:nvPr>
        </p:nvSpPr>
        <p:spPr/>
        <p:txBody>
          <a:bodyPr/>
          <a:lstStyle/>
          <a:p>
            <a:fld id="{5B43D19E-BFDB-4C92-8EDD-32EDDA8F41DF}" type="slidenum">
              <a:rPr lang="en-GB" smtClean="0"/>
              <a:pPr/>
              <a:t>61</a:t>
            </a:fld>
            <a:endParaRPr lang="en-GB" dirty="0"/>
          </a:p>
        </p:txBody>
      </p:sp>
      <p:sp>
        <p:nvSpPr>
          <p:cNvPr id="5" name="Footer Placeholder 4">
            <a:extLst>
              <a:ext uri="{FF2B5EF4-FFF2-40B4-BE49-F238E27FC236}">
                <a16:creationId xmlns:a16="http://schemas.microsoft.com/office/drawing/2014/main" id="{F72A13D9-E994-3BD5-6441-EF25873A4B21}"/>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238513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B9D3B-8024-9C59-FF45-5C1FA9C94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96ED3-67E3-7A0B-FC5C-315A8B79F46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3D99FCD-78B6-0135-369B-8C71974B897D}"/>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C97AE7F-E22E-BD13-9F12-4F88AA2E79BE}"/>
              </a:ext>
            </a:extLst>
          </p:cNvPr>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62</a:t>
            </a:fld>
            <a:endParaRPr lang="en-GB" dirty="0">
              <a:solidFill>
                <a:prstClr val="black"/>
              </a:solidFill>
            </a:endParaRPr>
          </a:p>
        </p:txBody>
      </p:sp>
      <p:sp>
        <p:nvSpPr>
          <p:cNvPr id="5" name="Footer Placeholder 4">
            <a:extLst>
              <a:ext uri="{FF2B5EF4-FFF2-40B4-BE49-F238E27FC236}">
                <a16:creationId xmlns:a16="http://schemas.microsoft.com/office/drawing/2014/main" id="{E836ABCF-3567-8F59-7AFD-64BD8A511B8C}"/>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593291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71F78-D236-B82B-0936-2DD64DE1A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8422C-B39A-2E04-FAA8-0BD09434BEC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03BCBBD-4452-9304-99F5-852DFD38B8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C3A62B-F11B-5405-90DE-E46B1A9DE3DD}"/>
              </a:ext>
            </a:extLst>
          </p:cNvPr>
          <p:cNvSpPr>
            <a:spLocks noGrp="1"/>
          </p:cNvSpPr>
          <p:nvPr>
            <p:ph type="sldNum" sz="quarter" idx="5"/>
          </p:nvPr>
        </p:nvSpPr>
        <p:spPr/>
        <p:txBody>
          <a:bodyPr/>
          <a:lstStyle/>
          <a:p>
            <a:fld id="{5B43D19E-BFDB-4C92-8EDD-32EDDA8F41DF}" type="slidenum">
              <a:rPr lang="en-GB" smtClean="0"/>
              <a:pPr/>
              <a:t>63</a:t>
            </a:fld>
            <a:endParaRPr lang="en-GB" dirty="0"/>
          </a:p>
        </p:txBody>
      </p:sp>
      <p:sp>
        <p:nvSpPr>
          <p:cNvPr id="5" name="Footer Placeholder 4">
            <a:extLst>
              <a:ext uri="{FF2B5EF4-FFF2-40B4-BE49-F238E27FC236}">
                <a16:creationId xmlns:a16="http://schemas.microsoft.com/office/drawing/2014/main" id="{3FECDD58-62D4-1DF9-54AA-0ACE75F48E76}"/>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265631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148FE-9B37-7A69-B4BA-4AFB80866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0D7A1-28C9-BE61-142A-440F251D0F0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CE141F7-80E7-98C0-0BCA-75294C0B99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3C18AC-27EC-BBF3-A21E-6ADE0FEBE4C2}"/>
              </a:ext>
            </a:extLst>
          </p:cNvPr>
          <p:cNvSpPr>
            <a:spLocks noGrp="1"/>
          </p:cNvSpPr>
          <p:nvPr>
            <p:ph type="sldNum" sz="quarter" idx="5"/>
          </p:nvPr>
        </p:nvSpPr>
        <p:spPr/>
        <p:txBody>
          <a:bodyPr/>
          <a:lstStyle/>
          <a:p>
            <a:fld id="{5B43D19E-BFDB-4C92-8EDD-32EDDA8F41DF}" type="slidenum">
              <a:rPr lang="en-GB" smtClean="0"/>
              <a:pPr/>
              <a:t>64</a:t>
            </a:fld>
            <a:endParaRPr lang="en-GB" dirty="0"/>
          </a:p>
        </p:txBody>
      </p:sp>
      <p:sp>
        <p:nvSpPr>
          <p:cNvPr id="5" name="Footer Placeholder 4">
            <a:extLst>
              <a:ext uri="{FF2B5EF4-FFF2-40B4-BE49-F238E27FC236}">
                <a16:creationId xmlns:a16="http://schemas.microsoft.com/office/drawing/2014/main" id="{8DB5FB74-5465-9766-17E5-7F111B6873C1}"/>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9748230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dirty="0"/>
          </a:p>
        </p:txBody>
      </p:sp>
      <p:sp>
        <p:nvSpPr>
          <p:cNvPr id="5" name="Slide Number Placeholder 4"/>
          <p:cNvSpPr>
            <a:spLocks noGrp="1"/>
          </p:cNvSpPr>
          <p:nvPr>
            <p:ph type="sldNum" sz="quarter" idx="5"/>
          </p:nvPr>
        </p:nvSpPr>
        <p:spPr/>
        <p:txBody>
          <a:bodyPr/>
          <a:lstStyle/>
          <a:p>
            <a:fld id="{5B43D19E-BFDB-4C92-8EDD-32EDDA8F41DF}" type="slidenum">
              <a:rPr lang="en-GB" smtClean="0"/>
              <a:pPr/>
              <a:t>65</a:t>
            </a:fld>
            <a:endParaRPr lang="en-GB" dirty="0"/>
          </a:p>
        </p:txBody>
      </p:sp>
    </p:spTree>
    <p:extLst>
      <p:ext uri="{BB962C8B-B14F-4D97-AF65-F5344CB8AC3E}">
        <p14:creationId xmlns:p14="http://schemas.microsoft.com/office/powerpoint/2010/main" val="414672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a:t>
            </a:fld>
            <a:endParaRPr lang="en-GB" dirty="0"/>
          </a:p>
        </p:txBody>
      </p:sp>
      <p:sp>
        <p:nvSpPr>
          <p:cNvPr id="5" name="Footer Placeholder 4">
            <a:extLst>
              <a:ext uri="{FF2B5EF4-FFF2-40B4-BE49-F238E27FC236}">
                <a16:creationId xmlns:a16="http://schemas.microsoft.com/office/drawing/2014/main" id="{5AEC71A1-0DDA-CF8B-A5D0-32B3E1E2BC7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4086463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dirty="0"/>
          </a:p>
        </p:txBody>
      </p:sp>
      <p:sp>
        <p:nvSpPr>
          <p:cNvPr id="5" name="Slide Number Placeholder 4"/>
          <p:cNvSpPr>
            <a:spLocks noGrp="1"/>
          </p:cNvSpPr>
          <p:nvPr>
            <p:ph type="sldNum" sz="quarter" idx="5"/>
          </p:nvPr>
        </p:nvSpPr>
        <p:spPr/>
        <p:txBody>
          <a:bodyPr/>
          <a:lstStyle/>
          <a:p>
            <a:fld id="{5B43D19E-BFDB-4C92-8EDD-32EDDA8F41DF}" type="slidenum">
              <a:rPr lang="en-GB" smtClean="0"/>
              <a:pPr/>
              <a:t>66</a:t>
            </a:fld>
            <a:endParaRPr lang="en-GB" dirty="0"/>
          </a:p>
        </p:txBody>
      </p:sp>
    </p:spTree>
    <p:extLst>
      <p:ext uri="{BB962C8B-B14F-4D97-AF65-F5344CB8AC3E}">
        <p14:creationId xmlns:p14="http://schemas.microsoft.com/office/powerpoint/2010/main" val="14164060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9937C-8B03-DDB4-5664-D6912B27C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80596-DF82-D89A-F417-D92ACB897B5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9F270E4-C3B8-6EDC-C441-7E12498D07A1}"/>
              </a:ext>
            </a:extLst>
          </p:cNvPr>
          <p:cNvSpPr>
            <a:spLocks noGrp="1"/>
          </p:cNvSpPr>
          <p:nvPr>
            <p:ph type="body" idx="1"/>
          </p:nvPr>
        </p:nvSpPr>
        <p:spPr/>
        <p:txBody>
          <a:bodyPr/>
          <a:lstStyle/>
          <a:p>
            <a:r>
              <a:rPr lang="en-US" dirty="0"/>
              <a:t>Answer: It depends – take a position and document but typically C </a:t>
            </a:r>
          </a:p>
        </p:txBody>
      </p:sp>
      <p:sp>
        <p:nvSpPr>
          <p:cNvPr id="4" name="Slide Number Placeholder 3">
            <a:extLst>
              <a:ext uri="{FF2B5EF4-FFF2-40B4-BE49-F238E27FC236}">
                <a16:creationId xmlns:a16="http://schemas.microsoft.com/office/drawing/2014/main" id="{42D2859E-D5A1-813E-A4C2-459233A40202}"/>
              </a:ext>
            </a:extLst>
          </p:cNvPr>
          <p:cNvSpPr>
            <a:spLocks noGrp="1"/>
          </p:cNvSpPr>
          <p:nvPr>
            <p:ph type="sldNum" sz="quarter" idx="5"/>
          </p:nvPr>
        </p:nvSpPr>
        <p:spPr/>
        <p:txBody>
          <a:bodyPr/>
          <a:lstStyle/>
          <a:p>
            <a:fld id="{5B43D19E-BFDB-4C92-8EDD-32EDDA8F41DF}" type="slidenum">
              <a:rPr lang="en-GB" smtClean="0"/>
              <a:pPr/>
              <a:t>67</a:t>
            </a:fld>
            <a:endParaRPr lang="en-GB" dirty="0"/>
          </a:p>
        </p:txBody>
      </p:sp>
      <p:sp>
        <p:nvSpPr>
          <p:cNvPr id="5" name="Footer Placeholder 4">
            <a:extLst>
              <a:ext uri="{FF2B5EF4-FFF2-40B4-BE49-F238E27FC236}">
                <a16:creationId xmlns:a16="http://schemas.microsoft.com/office/drawing/2014/main" id="{0F4E41CA-A235-648E-DF7A-D0709A21FF0A}"/>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248095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D3600-7469-A7AF-C14E-BB0D75816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E61E9-8C58-E4AD-A966-F52B2EA1758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B21A81D-E496-543B-10E8-8BB9D33463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BDE396-1D22-F770-2F16-E8E21335BC60}"/>
              </a:ext>
            </a:extLst>
          </p:cNvPr>
          <p:cNvSpPr>
            <a:spLocks noGrp="1"/>
          </p:cNvSpPr>
          <p:nvPr>
            <p:ph type="sldNum" sz="quarter" idx="5"/>
          </p:nvPr>
        </p:nvSpPr>
        <p:spPr/>
        <p:txBody>
          <a:bodyPr/>
          <a:lstStyle/>
          <a:p>
            <a:fld id="{5B43D19E-BFDB-4C92-8EDD-32EDDA8F41DF}" type="slidenum">
              <a:rPr lang="en-GB" smtClean="0"/>
              <a:pPr/>
              <a:t>68</a:t>
            </a:fld>
            <a:endParaRPr lang="en-GB" dirty="0"/>
          </a:p>
        </p:txBody>
      </p:sp>
      <p:sp>
        <p:nvSpPr>
          <p:cNvPr id="5" name="Footer Placeholder 4">
            <a:extLst>
              <a:ext uri="{FF2B5EF4-FFF2-40B4-BE49-F238E27FC236}">
                <a16:creationId xmlns:a16="http://schemas.microsoft.com/office/drawing/2014/main" id="{6AFB3C3F-2AD8-6799-4A34-62EC42D6147B}"/>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899858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69</a:t>
            </a:fld>
            <a:endParaRPr lang="en-GB" dirty="0"/>
          </a:p>
        </p:txBody>
      </p:sp>
      <p:sp>
        <p:nvSpPr>
          <p:cNvPr id="5" name="Footer Placeholder 4">
            <a:extLst>
              <a:ext uri="{FF2B5EF4-FFF2-40B4-BE49-F238E27FC236}">
                <a16:creationId xmlns:a16="http://schemas.microsoft.com/office/drawing/2014/main" id="{24B7DA78-C527-C708-A073-80ED0B74CE7E}"/>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44142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7553B-3696-8C2C-7241-8A8187FF1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9509F-C23C-5FCC-34EB-451AB213296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F5E0818-6579-748F-E629-D0CE7E5030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CEDAE7-094E-F390-29AE-AC5946CAE700}"/>
              </a:ext>
            </a:extLst>
          </p:cNvPr>
          <p:cNvSpPr>
            <a:spLocks noGrp="1"/>
          </p:cNvSpPr>
          <p:nvPr>
            <p:ph type="sldNum" sz="quarter" idx="5"/>
          </p:nvPr>
        </p:nvSpPr>
        <p:spPr/>
        <p:txBody>
          <a:bodyPr/>
          <a:lstStyle/>
          <a:p>
            <a:fld id="{5B43D19E-BFDB-4C92-8EDD-32EDDA8F41DF}" type="slidenum">
              <a:rPr lang="en-GB" smtClean="0"/>
              <a:pPr/>
              <a:t>6</a:t>
            </a:fld>
            <a:endParaRPr lang="en-GB" dirty="0"/>
          </a:p>
        </p:txBody>
      </p:sp>
      <p:sp>
        <p:nvSpPr>
          <p:cNvPr id="5" name="Footer Placeholder 4">
            <a:extLst>
              <a:ext uri="{FF2B5EF4-FFF2-40B4-BE49-F238E27FC236}">
                <a16:creationId xmlns:a16="http://schemas.microsoft.com/office/drawing/2014/main" id="{BB6EC1E7-1C8D-1263-6684-6EFC701411AA}"/>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41232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7</a:t>
            </a:fld>
            <a:endParaRPr lang="en-GB" dirty="0">
              <a:solidFill>
                <a:prstClr val="black"/>
              </a:solidFill>
            </a:endParaRPr>
          </a:p>
        </p:txBody>
      </p:sp>
      <p:sp>
        <p:nvSpPr>
          <p:cNvPr id="5" name="Footer Placeholder 4">
            <a:extLst>
              <a:ext uri="{FF2B5EF4-FFF2-40B4-BE49-F238E27FC236}">
                <a16:creationId xmlns:a16="http://schemas.microsoft.com/office/drawing/2014/main" id="{29256414-8401-C76A-E1C7-249688C9D345}"/>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46495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8</a:t>
            </a:fld>
            <a:endParaRPr lang="en-GB" dirty="0"/>
          </a:p>
        </p:txBody>
      </p:sp>
      <p:sp>
        <p:nvSpPr>
          <p:cNvPr id="5" name="Footer Placeholder 4">
            <a:extLst>
              <a:ext uri="{FF2B5EF4-FFF2-40B4-BE49-F238E27FC236}">
                <a16:creationId xmlns:a16="http://schemas.microsoft.com/office/drawing/2014/main" id="{8FC6F306-CB9F-F2F9-6A78-1D2846FBDCE8}"/>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05748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9</a:t>
            </a:fld>
            <a:endParaRPr lang="en-GB" dirty="0"/>
          </a:p>
        </p:txBody>
      </p:sp>
      <p:sp>
        <p:nvSpPr>
          <p:cNvPr id="5" name="Footer Placeholder 4">
            <a:extLst>
              <a:ext uri="{FF2B5EF4-FFF2-40B4-BE49-F238E27FC236}">
                <a16:creationId xmlns:a16="http://schemas.microsoft.com/office/drawing/2014/main" id="{D8C438C3-7888-19F8-ED47-875C286EA310}"/>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149564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55806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79034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9283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282068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90533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7203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551596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1AD44DAA-D943-4762-12D0-8232244E2C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BEE35231-8673-B149-37ED-3AA77C2243B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380778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C4CF8432-0B89-AD88-AB0A-8709E2FC6F1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08187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477124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20162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96302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B67B62-F282-CEA8-48E0-9537198824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7" name="Rectangle 6">
            <a:extLst>
              <a:ext uri="{FF2B5EF4-FFF2-40B4-BE49-F238E27FC236}">
                <a16:creationId xmlns:a16="http://schemas.microsoft.com/office/drawing/2014/main" id="{040F66DE-1A5C-44CD-353B-F7D3A11CEB08}"/>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30 April 2026</a:t>
            </a:r>
          </a:p>
        </p:txBody>
      </p:sp>
      <p:grpSp>
        <p:nvGrpSpPr>
          <p:cNvPr id="14" name="Group 13">
            <a:extLst>
              <a:ext uri="{FF2B5EF4-FFF2-40B4-BE49-F238E27FC236}">
                <a16:creationId xmlns:a16="http://schemas.microsoft.com/office/drawing/2014/main" id="{E06E2609-4ECA-A9E8-5412-97DEB3CFD2E0}"/>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6B59901F-2189-300C-157A-299093BB05B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22138C3A-2067-2ABC-63D3-13B2B3D0EE41}"/>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392CA51-4C56-FF71-3C76-A71973968750}"/>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41640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5">
    <p:spTree>
      <p:nvGrpSpPr>
        <p:cNvPr id="1" name=""/>
        <p:cNvGrpSpPr/>
        <p:nvPr/>
      </p:nvGrpSpPr>
      <p:grpSpPr>
        <a:xfrm>
          <a:off x="0" y="0"/>
          <a:ext cx="0" cy="0"/>
          <a:chOff x="0" y="0"/>
          <a:chExt cx="0" cy="0"/>
        </a:xfrm>
      </p:grpSpPr>
      <p:pic>
        <p:nvPicPr>
          <p:cNvPr id="14" name="Picture 13" descr="A person using a calculator and a pen&#10;&#10;AI-generated content may be incorrect.">
            <a:extLst>
              <a:ext uri="{FF2B5EF4-FFF2-40B4-BE49-F238E27FC236}">
                <a16:creationId xmlns:a16="http://schemas.microsoft.com/office/drawing/2014/main" id="{E6BB97DF-9BD1-E09A-3B9F-66CB1FA02BD4}"/>
              </a:ext>
            </a:extLst>
          </p:cNvPr>
          <p:cNvPicPr>
            <a:picLocks noChangeAspect="1"/>
          </p:cNvPicPr>
          <p:nvPr userDrawn="1"/>
        </p:nvPicPr>
        <p:blipFill rotWithShape="1">
          <a:blip r:embed="rId2"/>
          <a:srcRect t="7868" b="7868"/>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DAEF2218-4CCA-8E54-6DDB-B76B10DEF35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7" name="Group 6">
            <a:extLst>
              <a:ext uri="{FF2B5EF4-FFF2-40B4-BE49-F238E27FC236}">
                <a16:creationId xmlns:a16="http://schemas.microsoft.com/office/drawing/2014/main" id="{72F9DDBD-D16D-D900-EC46-7F167581A6D1}"/>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2DA83E1B-57F7-3BC8-072A-221B85E4F0C3}"/>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F5A043B-F95F-EAC8-19B9-F012E8F1F4F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1304EF30-6016-8B46-2CC6-5CF58A4787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821626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5">
    <p:spTree>
      <p:nvGrpSpPr>
        <p:cNvPr id="1" name=""/>
        <p:cNvGrpSpPr/>
        <p:nvPr/>
      </p:nvGrpSpPr>
      <p:grpSpPr>
        <a:xfrm>
          <a:off x="0" y="0"/>
          <a:ext cx="0" cy="0"/>
          <a:chOff x="0" y="0"/>
          <a:chExt cx="0" cy="0"/>
        </a:xfrm>
      </p:grpSpPr>
      <p:pic>
        <p:nvPicPr>
          <p:cNvPr id="7" name="Picture 6" descr="A person using a tablet and a pen&#10;&#10;AI-generated content may be incorrect.">
            <a:extLst>
              <a:ext uri="{FF2B5EF4-FFF2-40B4-BE49-F238E27FC236}">
                <a16:creationId xmlns:a16="http://schemas.microsoft.com/office/drawing/2014/main" id="{CA2DB86C-7398-4B72-B3AF-5810E9E0156B}"/>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6" name="Rectangle 5">
            <a:extLst>
              <a:ext uri="{FF2B5EF4-FFF2-40B4-BE49-F238E27FC236}">
                <a16:creationId xmlns:a16="http://schemas.microsoft.com/office/drawing/2014/main" id="{9724CAFB-BECA-F78B-B538-5C6B1563F83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30 April 2026</a:t>
            </a:r>
          </a:p>
        </p:txBody>
      </p:sp>
      <p:grpSp>
        <p:nvGrpSpPr>
          <p:cNvPr id="14" name="Group 13">
            <a:extLst>
              <a:ext uri="{FF2B5EF4-FFF2-40B4-BE49-F238E27FC236}">
                <a16:creationId xmlns:a16="http://schemas.microsoft.com/office/drawing/2014/main" id="{4746F9A8-3A4B-0F45-F588-A66DA8EB0D3A}"/>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C1FE259-9DA5-8CC7-2127-039462967D1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6B3D97E0-A558-4089-2486-EE26F28FCA0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4F39055-6D8E-C0A8-3BA9-11127E0A1F8A}"/>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82165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5">
    <p:spTree>
      <p:nvGrpSpPr>
        <p:cNvPr id="1" name=""/>
        <p:cNvGrpSpPr/>
        <p:nvPr/>
      </p:nvGrpSpPr>
      <p:grpSpPr>
        <a:xfrm>
          <a:off x="0" y="0"/>
          <a:ext cx="0" cy="0"/>
          <a:chOff x="0" y="0"/>
          <a:chExt cx="0" cy="0"/>
        </a:xfrm>
      </p:grpSpPr>
      <p:pic>
        <p:nvPicPr>
          <p:cNvPr id="14" name="Picture 13" descr="A person using a tablet&#10;&#10;AI-generated content may be incorrect.">
            <a:extLst>
              <a:ext uri="{FF2B5EF4-FFF2-40B4-BE49-F238E27FC236}">
                <a16:creationId xmlns:a16="http://schemas.microsoft.com/office/drawing/2014/main" id="{3CD32162-AA8C-05BC-BABA-DE5553C53DAE}"/>
              </a:ext>
            </a:extLst>
          </p:cNvPr>
          <p:cNvPicPr>
            <a:picLocks noChangeAspect="1"/>
          </p:cNvPicPr>
          <p:nvPr userDrawn="1"/>
        </p:nvPicPr>
        <p:blipFill rotWithShape="1">
          <a:blip r:embed="rId2"/>
          <a:srcRect l="11111" r="1111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6" name="Rectangle 5">
            <a:extLst>
              <a:ext uri="{FF2B5EF4-FFF2-40B4-BE49-F238E27FC236}">
                <a16:creationId xmlns:a16="http://schemas.microsoft.com/office/drawing/2014/main" id="{2127D416-884E-C2A5-56C1-E419DDE2979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30 April 2026</a:t>
            </a:r>
          </a:p>
        </p:txBody>
      </p:sp>
      <p:grpSp>
        <p:nvGrpSpPr>
          <p:cNvPr id="7" name="Group 6">
            <a:extLst>
              <a:ext uri="{FF2B5EF4-FFF2-40B4-BE49-F238E27FC236}">
                <a16:creationId xmlns:a16="http://schemas.microsoft.com/office/drawing/2014/main" id="{40B4E64B-4924-ABB9-E6CD-1669CC29B8CC}"/>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0CC64316-CA73-F10C-5CC4-7B6CCEA2457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F5D42A-371C-E2ED-88D6-4A7528C824B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3899E7D1-A280-92FE-4A25-B741BB16FA7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674426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ection Header 5">
    <p:spTree>
      <p:nvGrpSpPr>
        <p:cNvPr id="1" name=""/>
        <p:cNvGrpSpPr/>
        <p:nvPr/>
      </p:nvGrpSpPr>
      <p:grpSpPr>
        <a:xfrm>
          <a:off x="0" y="0"/>
          <a:ext cx="0" cy="0"/>
          <a:chOff x="0" y="0"/>
          <a:chExt cx="0" cy="0"/>
        </a:xfrm>
      </p:grpSpPr>
      <p:pic>
        <p:nvPicPr>
          <p:cNvPr id="7" name="Picture 6" descr="A stack of papers with clips on them&#10;&#10;AI-generated content may be incorrect.">
            <a:extLst>
              <a:ext uri="{FF2B5EF4-FFF2-40B4-BE49-F238E27FC236}">
                <a16:creationId xmlns:a16="http://schemas.microsoft.com/office/drawing/2014/main" id="{0010BDEB-5372-594D-B226-3E84C8426FDC}"/>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2ADD401E-778D-3ED8-319B-3C712FF28475}"/>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14" name="Group 13">
            <a:extLst>
              <a:ext uri="{FF2B5EF4-FFF2-40B4-BE49-F238E27FC236}">
                <a16:creationId xmlns:a16="http://schemas.microsoft.com/office/drawing/2014/main" id="{BE0FAF24-9834-9FC6-EEB1-7C888F63D9EF}"/>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540A2A8-EE5D-7CCA-42F6-D13A88AA77A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F0C3CE13-2FB6-895B-65DB-6E6090C54E7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EE119C67-436A-22CB-76D2-278E154E6FF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000059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96E08730-2E90-43A4-0BEA-D6C3C352347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3427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12" name="Picture 11" descr="A blurry image of a rainbow&#10;&#10;Description automatically generated">
            <a:extLst>
              <a:ext uri="{FF2B5EF4-FFF2-40B4-BE49-F238E27FC236}">
                <a16:creationId xmlns:a16="http://schemas.microsoft.com/office/drawing/2014/main" id="{EC93AAEA-1F91-6E1F-0849-87FE6C6EB0CC}"/>
              </a:ext>
            </a:extLst>
          </p:cNvPr>
          <p:cNvPicPr>
            <a:picLocks/>
          </p:cNvPicPr>
          <p:nvPr userDrawn="1"/>
        </p:nvPicPr>
        <p:blipFill>
          <a:blip r:embed="rId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lvl1pPr>
              <a:defRPr sz="2400"/>
            </a:lvl1pPr>
          </a:lstStyle>
          <a:p>
            <a:r>
              <a:rPr lang="en-GB" dirty="0"/>
              <a:t>Click to edit Master title style</a:t>
            </a:r>
            <a:endParaRPr lang="en-US" dirty="0"/>
          </a:p>
        </p:txBody>
      </p:sp>
      <p:grpSp>
        <p:nvGrpSpPr>
          <p:cNvPr id="5" name="Group 4">
            <a:extLst>
              <a:ext uri="{FF2B5EF4-FFF2-40B4-BE49-F238E27FC236}">
                <a16:creationId xmlns:a16="http://schemas.microsoft.com/office/drawing/2014/main" id="{C55B218D-59BF-F735-8DC1-9B9978845612}"/>
              </a:ext>
            </a:extLst>
          </p:cNvPr>
          <p:cNvGrpSpPr>
            <a:grpSpLocks noChangeAspect="1"/>
          </p:cNvGrpSpPr>
          <p:nvPr userDrawn="1"/>
        </p:nvGrpSpPr>
        <p:grpSpPr bwMode="black">
          <a:xfrm>
            <a:off x="11666762" y="6329364"/>
            <a:ext cx="346158" cy="355219"/>
            <a:chOff x="7110" y="4004"/>
            <a:chExt cx="191" cy="196"/>
          </a:xfrm>
        </p:grpSpPr>
        <p:sp>
          <p:nvSpPr>
            <p:cNvPr id="6" name="Freeform 5">
              <a:extLst>
                <a:ext uri="{FF2B5EF4-FFF2-40B4-BE49-F238E27FC236}">
                  <a16:creationId xmlns:a16="http://schemas.microsoft.com/office/drawing/2014/main" id="{1E52E128-46B2-9527-5556-FE0C5FE8801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0E1F081B-8F78-164B-2321-ADEFE374F47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E0A64EE1-1664-1787-E9AC-EEEC5E49A81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339C515F-C68C-6442-DDC7-9DA962F7A07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1F6F63FC-9239-FDB2-7B63-1ADFD02784E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30 April 2026</a:t>
            </a:r>
          </a:p>
        </p:txBody>
      </p:sp>
      <p:sp>
        <p:nvSpPr>
          <p:cNvPr id="11" name="Rectangle 10">
            <a:extLst>
              <a:ext uri="{FF2B5EF4-FFF2-40B4-BE49-F238E27FC236}">
                <a16:creationId xmlns:a16="http://schemas.microsoft.com/office/drawing/2014/main" id="{01358769-E4F6-88F7-91D8-0C8A2025051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Tree>
    <p:extLst>
      <p:ext uri="{BB962C8B-B14F-4D97-AF65-F5344CB8AC3E}">
        <p14:creationId xmlns:p14="http://schemas.microsoft.com/office/powerpoint/2010/main" val="3960459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4DD73958-B2E4-8440-0E8C-709834D8B5AE}"/>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3884298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69824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97363F73-563F-BF23-4175-916ADF6ADD1B}"/>
              </a:ext>
            </a:extLst>
          </p:cNvPr>
          <p:cNvSpPr>
            <a:spLocks noGrp="1"/>
          </p:cNvSpPr>
          <p:nvPr>
            <p:ph type="sldNum" sz="quarter" idx="16"/>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58501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27907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TextBox 1">
            <a:extLst>
              <a:ext uri="{FF2B5EF4-FFF2-40B4-BE49-F238E27FC236}">
                <a16:creationId xmlns:a16="http://schemas.microsoft.com/office/drawing/2014/main" id="{3FA07281-98D3-4235-B5A1-59A9230C91A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039237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ection Header 5">
    <p:spTree>
      <p:nvGrpSpPr>
        <p:cNvPr id="1" name=""/>
        <p:cNvGrpSpPr/>
        <p:nvPr/>
      </p:nvGrpSpPr>
      <p:grpSpPr>
        <a:xfrm>
          <a:off x="0" y="0"/>
          <a:ext cx="0" cy="0"/>
          <a:chOff x="0" y="0"/>
          <a:chExt cx="0" cy="0"/>
        </a:xfrm>
      </p:grpSpPr>
      <p:pic>
        <p:nvPicPr>
          <p:cNvPr id="6" name="Picture 5" descr="A group of people raising their hands&#10;&#10;AI-generated content may be incorrect.">
            <a:extLst>
              <a:ext uri="{FF2B5EF4-FFF2-40B4-BE49-F238E27FC236}">
                <a16:creationId xmlns:a16="http://schemas.microsoft.com/office/drawing/2014/main" id="{0C20D7B5-5ACF-5246-25E5-6EB60F56DFBE}"/>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30 April 2026</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
        <p:nvSpPr>
          <p:cNvPr id="15" name="Text Placeholder 14">
            <a:extLst>
              <a:ext uri="{FF2B5EF4-FFF2-40B4-BE49-F238E27FC236}">
                <a16:creationId xmlns:a16="http://schemas.microsoft.com/office/drawing/2014/main" id="{EAD787DC-DDE3-5C31-2A75-2FF4B3A26CD8}"/>
              </a:ext>
            </a:extLst>
          </p:cNvPr>
          <p:cNvSpPr>
            <a:spLocks noGrp="1"/>
          </p:cNvSpPr>
          <p:nvPr>
            <p:ph type="body" sz="quarter" idx="10" hasCustomPrompt="1"/>
          </p:nvPr>
        </p:nvSpPr>
        <p:spPr>
          <a:xfrm>
            <a:off x="2692400" y="2298700"/>
            <a:ext cx="6807200" cy="2260600"/>
          </a:xfrm>
        </p:spPr>
        <p:txBody>
          <a:bodyPr anchor="ctr"/>
          <a:lstStyle>
            <a:lvl1pPr marL="0" indent="0" algn="ctr">
              <a:buNone/>
              <a:defRPr sz="6000" b="1">
                <a:latin typeface="+mj-lt"/>
              </a:defRPr>
            </a:lvl1pPr>
          </a:lstStyle>
          <a:p>
            <a:pPr lvl="0"/>
            <a:r>
              <a:rPr lang="en-US" dirty="0"/>
              <a:t>Questions</a:t>
            </a:r>
            <a:endParaRPr lang="en-IN" dirty="0"/>
          </a:p>
        </p:txBody>
      </p:sp>
    </p:spTree>
    <p:extLst>
      <p:ext uri="{BB962C8B-B14F-4D97-AF65-F5344CB8AC3E}">
        <p14:creationId xmlns:p14="http://schemas.microsoft.com/office/powerpoint/2010/main" val="1780666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oilerplat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080375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048596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274320" indent="-274320">
              <a:spcBef>
                <a:spcPts val="0"/>
              </a:spcBef>
              <a:spcAft>
                <a:spcPts val="600"/>
              </a:spcAft>
              <a:defRPr sz="2000"/>
            </a:lvl1pPr>
            <a:lvl2pPr marL="548640" indent="-274320">
              <a:spcBef>
                <a:spcPts val="0"/>
              </a:spcBef>
              <a:spcAft>
                <a:spcPts val="600"/>
              </a:spcAft>
              <a:defRPr sz="2000"/>
            </a:lvl2pPr>
            <a:lvl3pPr marL="822960" indent="-274320">
              <a:spcBef>
                <a:spcPts val="0"/>
              </a:spcBef>
              <a:spcAft>
                <a:spcPts val="600"/>
              </a:spcAft>
              <a:defRPr sz="1800"/>
            </a:lvl3pPr>
            <a:lvl4pPr marL="1097280" indent="-274320">
              <a:spcBef>
                <a:spcPts val="0"/>
              </a:spcBef>
              <a:spcAft>
                <a:spcPts val="600"/>
              </a:spcAft>
              <a:defRPr sz="1600"/>
            </a:lvl4pPr>
            <a:lvl5pPr marL="1371600" indent="-274320">
              <a:spcBef>
                <a:spcPts val="0"/>
              </a:spcBef>
              <a:spcAft>
                <a:spcPts val="600"/>
              </a:spcAft>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2446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274320" indent="-274320">
              <a:spcBef>
                <a:spcPts val="0"/>
              </a:spcBef>
              <a:spcAft>
                <a:spcPts val="600"/>
              </a:spcAft>
              <a:defRPr sz="2000"/>
            </a:lvl1pPr>
            <a:lvl2pPr marL="548640" indent="-274320">
              <a:spcBef>
                <a:spcPts val="0"/>
              </a:spcBef>
              <a:spcAft>
                <a:spcPts val="600"/>
              </a:spcAft>
              <a:defRPr sz="2000"/>
            </a:lvl2pPr>
            <a:lvl3pPr marL="822960" indent="-274320">
              <a:spcBef>
                <a:spcPts val="0"/>
              </a:spcBef>
              <a:spcAft>
                <a:spcPts val="600"/>
              </a:spcAft>
              <a:defRPr sz="1800"/>
            </a:lvl3pPr>
            <a:lvl4pPr marL="1097280" indent="-274320">
              <a:spcBef>
                <a:spcPts val="0"/>
              </a:spcBef>
              <a:spcAft>
                <a:spcPts val="600"/>
              </a:spcAft>
              <a:defRPr sz="1600"/>
            </a:lvl4pPr>
            <a:lvl5pPr marL="1371600" indent="-274320">
              <a:spcBef>
                <a:spcPts val="0"/>
              </a:spcBef>
              <a:spcAft>
                <a:spcPts val="600"/>
              </a:spcAft>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12320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73483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37509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382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20066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1711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762018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255360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961199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2623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383437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69290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47981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905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Frame Yellow">
    <p:bg>
      <p:bgPr>
        <a:solidFill>
          <a:schemeClr val="tx1"/>
        </a:solidFill>
        <a:effectLst/>
      </p:bgPr>
    </p:bg>
    <p:spTree>
      <p:nvGrpSpPr>
        <p:cNvPr id="1" name=""/>
        <p:cNvGrpSpPr/>
        <p:nvPr/>
      </p:nvGrpSpPr>
      <p:grpSpPr>
        <a:xfrm>
          <a:off x="0" y="0"/>
          <a:ext cx="0" cy="0"/>
          <a:chOff x="0" y="0"/>
          <a:chExt cx="0" cy="0"/>
        </a:xfrm>
      </p:grpSpPr>
      <p:pic>
        <p:nvPicPr>
          <p:cNvPr id="13" name="Picture 12" descr="A group of people sitting at a round table&#10;&#10;AI-generated content may be incorrect.">
            <a:extLst>
              <a:ext uri="{FF2B5EF4-FFF2-40B4-BE49-F238E27FC236}">
                <a16:creationId xmlns:a16="http://schemas.microsoft.com/office/drawing/2014/main" id="{A9FA04C7-F84C-53B1-7007-1DB7C6E47816}"/>
              </a:ext>
            </a:extLst>
          </p:cNvPr>
          <p:cNvPicPr>
            <a:picLocks noChangeAspect="1"/>
          </p:cNvPicPr>
          <p:nvPr userDrawn="1"/>
        </p:nvPicPr>
        <p:blipFill rotWithShape="1">
          <a:blip r:embed="rId2"/>
          <a:srcRect l="7370" r="737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10166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0628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86001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080604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GB" dirty="0"/>
              <a:t>Click to edit Master title style</a:t>
            </a:r>
            <a:endParaRPr lang="en-US" dirty="0"/>
          </a:p>
        </p:txBody>
      </p:sp>
      <p:sp>
        <p:nvSpPr>
          <p:cNvPr id="14" name="SmartArt Placeholder 13">
            <a:extLst>
              <a:ext uri="{FF2B5EF4-FFF2-40B4-BE49-F238E27FC236}">
                <a16:creationId xmlns:a16="http://schemas.microsoft.com/office/drawing/2014/main" id="{F2CC33D2-B8A3-7F9B-23C1-E7D77B5CBD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5" name="SmartArt Placeholder 14">
            <a:extLst>
              <a:ext uri="{FF2B5EF4-FFF2-40B4-BE49-F238E27FC236}">
                <a16:creationId xmlns:a16="http://schemas.microsoft.com/office/drawing/2014/main" id="{994D7891-125A-9B0F-C008-AB28FC5AC8AA}"/>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114423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02197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1709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256088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69377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985699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Bef>
                <a:spcPts val="400"/>
              </a:spcBef>
              <a:spcAft>
                <a:spcPts val="1200"/>
              </a:spcAft>
              <a:buNone/>
              <a:defRPr/>
            </a:lvl1pPr>
            <a:lvl2pPr marL="0" indent="0">
              <a:spcBef>
                <a:spcPts val="1600"/>
              </a:spcBef>
              <a:spcAft>
                <a:spcPts val="0"/>
              </a:spcAft>
              <a:buNone/>
              <a:defRPr b="1">
                <a:latin typeface="EYInterstate" panose="02000503020000020004" pitchFamily="2" charset="0"/>
              </a:defRPr>
            </a:lvl2pPr>
            <a:lvl3pPr marL="504000" indent="0">
              <a:buNone/>
              <a:defRPr/>
            </a:lvl3pPr>
            <a:lvl4pPr marL="756000" indent="0">
              <a:buNone/>
              <a:defRPr/>
            </a:lvl4pPr>
            <a:lvl5pPr marL="10080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0035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Frame Yellow">
    <p:bg>
      <p:bgPr>
        <a:solidFill>
          <a:schemeClr val="tx1"/>
        </a:solidFill>
        <a:effectLst/>
      </p:bgPr>
    </p:bg>
    <p:spTree>
      <p:nvGrpSpPr>
        <p:cNvPr id="1" name=""/>
        <p:cNvGrpSpPr/>
        <p:nvPr/>
      </p:nvGrpSpPr>
      <p:grpSpPr>
        <a:xfrm>
          <a:off x="0" y="0"/>
          <a:ext cx="0" cy="0"/>
          <a:chOff x="0" y="0"/>
          <a:chExt cx="0" cy="0"/>
        </a:xfrm>
      </p:grpSpPr>
      <p:pic>
        <p:nvPicPr>
          <p:cNvPr id="13" name="Picture 12" descr="A group of people sitting at a round table&#10;&#10;AI-generated content may be incorrect.">
            <a:extLst>
              <a:ext uri="{FF2B5EF4-FFF2-40B4-BE49-F238E27FC236}">
                <a16:creationId xmlns:a16="http://schemas.microsoft.com/office/drawing/2014/main" id="{A9FA04C7-F84C-53B1-7007-1DB7C6E47816}"/>
              </a:ext>
            </a:extLst>
          </p:cNvPr>
          <p:cNvPicPr>
            <a:picLocks noChangeAspect="1"/>
          </p:cNvPicPr>
          <p:nvPr userDrawn="1"/>
        </p:nvPicPr>
        <p:blipFill rotWithShape="1">
          <a:blip r:embed="rId2"/>
          <a:srcRect l="7370" r="737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51340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47803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15686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2063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95320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814941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431904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644653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160573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85051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253911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0645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06302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146489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6892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A blurry image of a colorful light&#10;&#10;Description automatically generated">
            <a:extLst>
              <a:ext uri="{FF2B5EF4-FFF2-40B4-BE49-F238E27FC236}">
                <a16:creationId xmlns:a16="http://schemas.microsoft.com/office/drawing/2014/main" id="{203F2EEF-FA23-7BF3-FA42-7AA6A8048FC9}"/>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3" name="Rectangle 2">
            <a:extLst>
              <a:ext uri="{FF2B5EF4-FFF2-40B4-BE49-F238E27FC236}">
                <a16:creationId xmlns:a16="http://schemas.microsoft.com/office/drawing/2014/main" id="{8BA2609B-5A46-8F19-B245-1EA93E5AD851}"/>
              </a:ext>
            </a:extLst>
          </p:cNvPr>
          <p:cNvSpPr/>
          <p:nvPr userDrawn="1"/>
        </p:nvSpPr>
        <p:spPr>
          <a:xfrm>
            <a:off x="0" y="1754659"/>
            <a:ext cx="12193200" cy="5103341"/>
          </a:xfrm>
          <a:prstGeom prst="rect">
            <a:avLst/>
          </a:prstGeom>
          <a:gradFill>
            <a:gsLst>
              <a:gs pos="0">
                <a:srgbClr val="000000">
                  <a:alpha val="0"/>
                </a:srgbClr>
              </a:gs>
              <a:gs pos="100000">
                <a:srgbClr val="000000">
                  <a:alpha val="85000"/>
                </a:srgbClr>
              </a:gs>
            </a:gsLst>
            <a:lin ang="5400000" scaled="1"/>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Logo">
            <a:extLst>
              <a:ext uri="{FF2B5EF4-FFF2-40B4-BE49-F238E27FC236}">
                <a16:creationId xmlns:a16="http://schemas.microsoft.com/office/drawing/2014/main" id="{31547B25-EC34-1439-CF5B-D461DD9743D4}"/>
              </a:ext>
            </a:extLst>
          </p:cNvPr>
          <p:cNvGrpSpPr/>
          <p:nvPr userDrawn="1"/>
        </p:nvGrpSpPr>
        <p:grpSpPr bwMode="black">
          <a:xfrm>
            <a:off x="11623900" y="6276977"/>
            <a:ext cx="346158" cy="355219"/>
            <a:chOff x="7110" y="4004"/>
            <a:chExt cx="191" cy="196"/>
          </a:xfrm>
        </p:grpSpPr>
        <p:sp>
          <p:nvSpPr>
            <p:cNvPr id="5" name="Freeform 5">
              <a:extLst>
                <a:ext uri="{FF2B5EF4-FFF2-40B4-BE49-F238E27FC236}">
                  <a16:creationId xmlns:a16="http://schemas.microsoft.com/office/drawing/2014/main" id="{719A29DA-FB51-2F9C-D8F2-D9F9327B99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DE8D475B-9642-4175-AF8D-08C93BE729CB}"/>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C8AF9272-2537-AEAB-A278-2B4700C4CC3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8" name="TextBox 7">
            <a:extLst>
              <a:ext uri="{FF2B5EF4-FFF2-40B4-BE49-F238E27FC236}">
                <a16:creationId xmlns:a16="http://schemas.microsoft.com/office/drawing/2014/main" id="{70E3BCDF-7EAC-06EF-9084-B2D8E97AA1B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FB0FF822-F68E-8F8D-34B1-AE86565B7FA7}"/>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10" name="Rectangle 9">
            <a:extLst>
              <a:ext uri="{FF2B5EF4-FFF2-40B4-BE49-F238E27FC236}">
                <a16:creationId xmlns:a16="http://schemas.microsoft.com/office/drawing/2014/main" id="{0C87A213-2D87-5CA4-04D4-EBD841F6E19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4219455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81852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56192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24544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10288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14113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144530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79940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68892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9060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1992881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B747E62E-6D0C-C7D5-3E8D-2701CDF6C78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59"/>
            <a:ext cx="8412480" cy="5029200"/>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22726019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Key Statement">
    <p:spTree>
      <p:nvGrpSpPr>
        <p:cNvPr id="1" name=""/>
        <p:cNvGrpSpPr/>
        <p:nvPr/>
      </p:nvGrpSpPr>
      <p:grpSpPr>
        <a:xfrm>
          <a:off x="0" y="0"/>
          <a:ext cx="0" cy="0"/>
          <a:chOff x="0" y="0"/>
          <a:chExt cx="0" cy="0"/>
        </a:xfrm>
      </p:grpSpPr>
      <p:pic>
        <p:nvPicPr>
          <p:cNvPr id="5" name="Picture 4" descr="A colorful light in the dark&#10;&#10;Description automatically generated">
            <a:extLst>
              <a:ext uri="{FF2B5EF4-FFF2-40B4-BE49-F238E27FC236}">
                <a16:creationId xmlns:a16="http://schemas.microsoft.com/office/drawing/2014/main" id="{373DA671-0971-16D6-EB10-36A79B280E6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Title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742298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2DD57546-CD67-1365-AC04-A9BDED97E16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6CF3B22-5E23-45AA-D99A-22AEB518D422}"/>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6" name="Rectangle 5">
            <a:extLst>
              <a:ext uri="{FF2B5EF4-FFF2-40B4-BE49-F238E27FC236}">
                <a16:creationId xmlns:a16="http://schemas.microsoft.com/office/drawing/2014/main" id="{711723F2-149F-DA49-18DE-5AD6DFB01DB1}"/>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3863092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97D83-A4E6-7CDF-AA50-470CC07DC3A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23713" r="26309" b="60"/>
          <a:stretch/>
        </p:blipFill>
        <p:spPr>
          <a:xfrm>
            <a:off x="-1" y="888"/>
            <a:ext cx="12192001" cy="6857112"/>
          </a:xfrm>
          <a:prstGeom prst="rect">
            <a:avLst/>
          </a:prstGeom>
        </p:spPr>
      </p:pic>
      <p:sp>
        <p:nvSpPr>
          <p:cNvPr id="12" name="Rectangle 11">
            <a:extLst>
              <a:ext uri="{FF2B5EF4-FFF2-40B4-BE49-F238E27FC236}">
                <a16:creationId xmlns:a16="http://schemas.microsoft.com/office/drawing/2014/main" id="{7D356708-743B-4320-250A-1F2D479CF2AD}"/>
              </a:ext>
            </a:extLst>
          </p:cNvPr>
          <p:cNvSpPr/>
          <p:nvPr userDrawn="1"/>
        </p:nvSpPr>
        <p:spPr>
          <a:xfrm>
            <a:off x="-1201" y="888"/>
            <a:ext cx="12192001" cy="6857999"/>
          </a:xfrm>
          <a:prstGeom prst="rect">
            <a:avLst/>
          </a:prstGeom>
          <a:gradFill>
            <a:gsLst>
              <a:gs pos="0">
                <a:schemeClr val="tx1">
                  <a:lumMod val="0"/>
                  <a:alpha val="42000"/>
                </a:schemeClr>
              </a:gs>
              <a:gs pos="100000">
                <a:schemeClr val="bg2">
                  <a:alpha val="33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900" dirty="0">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lvl1pPr>
              <a:defRPr sz="2400"/>
            </a:lvl1pPr>
          </a:lstStyle>
          <a:p>
            <a:r>
              <a:rPr lang="en-GB" dirty="0"/>
              <a:t>Click to edit Master title style</a:t>
            </a:r>
            <a:endParaRPr lang="en-US" dirty="0"/>
          </a:p>
        </p:txBody>
      </p:sp>
      <p:grpSp>
        <p:nvGrpSpPr>
          <p:cNvPr id="5" name="Group 4">
            <a:extLst>
              <a:ext uri="{FF2B5EF4-FFF2-40B4-BE49-F238E27FC236}">
                <a16:creationId xmlns:a16="http://schemas.microsoft.com/office/drawing/2014/main" id="{C55B218D-59BF-F735-8DC1-9B9978845612}"/>
              </a:ext>
            </a:extLst>
          </p:cNvPr>
          <p:cNvGrpSpPr>
            <a:grpSpLocks noChangeAspect="1"/>
          </p:cNvGrpSpPr>
          <p:nvPr userDrawn="1"/>
        </p:nvGrpSpPr>
        <p:grpSpPr bwMode="black">
          <a:xfrm>
            <a:off x="11666762" y="6329364"/>
            <a:ext cx="346158" cy="355219"/>
            <a:chOff x="7110" y="4004"/>
            <a:chExt cx="191" cy="196"/>
          </a:xfrm>
        </p:grpSpPr>
        <p:sp>
          <p:nvSpPr>
            <p:cNvPr id="6" name="Freeform 5">
              <a:extLst>
                <a:ext uri="{FF2B5EF4-FFF2-40B4-BE49-F238E27FC236}">
                  <a16:creationId xmlns:a16="http://schemas.microsoft.com/office/drawing/2014/main" id="{1E52E128-46B2-9527-5556-FE0C5FE8801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0E1F081B-8F78-164B-2321-ADEFE374F47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E0A64EE1-1664-1787-E9AC-EEEC5E49A81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339C515F-C68C-6442-DDC7-9DA962F7A07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1F6F63FC-9239-FDB2-7B63-1ADFD02784E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30 April 2026</a:t>
            </a:r>
          </a:p>
        </p:txBody>
      </p:sp>
      <p:sp>
        <p:nvSpPr>
          <p:cNvPr id="11" name="Rectangle 10">
            <a:extLst>
              <a:ext uri="{FF2B5EF4-FFF2-40B4-BE49-F238E27FC236}">
                <a16:creationId xmlns:a16="http://schemas.microsoft.com/office/drawing/2014/main" id="{01358769-E4F6-88F7-91D8-0C8A2025051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Tree>
    <p:extLst>
      <p:ext uri="{BB962C8B-B14F-4D97-AF65-F5344CB8AC3E}">
        <p14:creationId xmlns:p14="http://schemas.microsoft.com/office/powerpoint/2010/main" val="15744709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4" name="Line 10">
            <a:extLst>
              <a:ext uri="{FF2B5EF4-FFF2-40B4-BE49-F238E27FC236}">
                <a16:creationId xmlns:a16="http://schemas.microsoft.com/office/drawing/2014/main" id="{C32A5828-E64D-4991-82FF-249FBDAA7A69}"/>
              </a:ext>
            </a:extLst>
          </p:cNvPr>
          <p:cNvSpPr>
            <a:spLocks noChangeShapeType="1"/>
          </p:cNvSpPr>
          <p:nvPr userDrawn="1"/>
        </p:nvSpPr>
        <p:spPr bwMode="auto">
          <a:xfrm>
            <a:off x="609285" y="908050"/>
            <a:ext cx="1097502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12" dirty="0">
              <a:solidFill>
                <a:schemeClr val="bg1"/>
              </a:solidFill>
            </a:endParaRPr>
          </a:p>
        </p:txBody>
      </p:sp>
      <p:sp>
        <p:nvSpPr>
          <p:cNvPr id="2" name="Title 1"/>
          <p:cNvSpPr>
            <a:spLocks noGrp="1"/>
          </p:cNvSpPr>
          <p:nvPr>
            <p:ph type="title"/>
          </p:nvPr>
        </p:nvSpPr>
        <p:spPr>
          <a:xfrm>
            <a:off x="609601" y="294200"/>
            <a:ext cx="10972800" cy="590400"/>
          </a:xfrm>
        </p:spPr>
        <p:txBody>
          <a:bodyPr/>
          <a:lstStyle>
            <a:lvl1pPr>
              <a:defRPr sz="1349">
                <a:solidFill>
                  <a:schemeClr val="bg1"/>
                </a:solidFill>
              </a:defRPr>
            </a:lvl1pPr>
          </a:lstStyle>
          <a:p>
            <a:r>
              <a:rPr lang="en-US"/>
              <a:t>Click to edit Master title style</a:t>
            </a:r>
            <a:endParaRPr lang="en-GB"/>
          </a:p>
        </p:txBody>
      </p:sp>
      <p:sp>
        <p:nvSpPr>
          <p:cNvPr id="8" name="Text Placeholder 2"/>
          <p:cNvSpPr>
            <a:spLocks noGrp="1"/>
          </p:cNvSpPr>
          <p:nvPr>
            <p:ph idx="1"/>
          </p:nvPr>
        </p:nvSpPr>
        <p:spPr>
          <a:xfrm>
            <a:off x="609601" y="1137920"/>
            <a:ext cx="10972800" cy="4947920"/>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46566A96-774A-40B4-A7EC-B09CB954FB93}"/>
              </a:ext>
            </a:extLst>
          </p:cNvPr>
          <p:cNvSpPr>
            <a:spLocks noGrp="1"/>
          </p:cNvSpPr>
          <p:nvPr>
            <p:ph type="dt" sz="half" idx="10"/>
          </p:nvPr>
        </p:nvSpPr>
        <p:spPr/>
        <p:txBody>
          <a:bodyPr/>
          <a:lstStyle>
            <a:lvl1pPr>
              <a:defRPr/>
            </a:lvl1pPr>
          </a:lstStyle>
          <a:p>
            <a:pPr>
              <a:defRPr/>
            </a:pPr>
            <a:endParaRPr dirty="0"/>
          </a:p>
        </p:txBody>
      </p:sp>
      <p:sp>
        <p:nvSpPr>
          <p:cNvPr id="6" name="Footer Placeholder 4">
            <a:extLst>
              <a:ext uri="{FF2B5EF4-FFF2-40B4-BE49-F238E27FC236}">
                <a16:creationId xmlns:a16="http://schemas.microsoft.com/office/drawing/2014/main" id="{BC480E25-A582-4761-819C-AF74AD36D247}"/>
              </a:ext>
            </a:extLst>
          </p:cNvPr>
          <p:cNvSpPr>
            <a:spLocks noGrp="1"/>
          </p:cNvSpPr>
          <p:nvPr>
            <p:ph type="ftr" sz="quarter" idx="11"/>
          </p:nvPr>
        </p:nvSpPr>
        <p:spPr/>
        <p:txBody>
          <a:bodyPr/>
          <a:lstStyle>
            <a:lvl1pPr>
              <a:defRPr/>
            </a:lvl1pPr>
          </a:lstStyle>
          <a:p>
            <a:pPr>
              <a:defRPr/>
            </a:pPr>
            <a:r>
              <a:rPr lang="en-US" dirty="0"/>
              <a:t>EO Federal and State Training 2025</a:t>
            </a:r>
          </a:p>
        </p:txBody>
      </p:sp>
      <p:sp>
        <p:nvSpPr>
          <p:cNvPr id="7" name="Slide Number Placeholder 5">
            <a:extLst>
              <a:ext uri="{FF2B5EF4-FFF2-40B4-BE49-F238E27FC236}">
                <a16:creationId xmlns:a16="http://schemas.microsoft.com/office/drawing/2014/main" id="{62E96A16-8FC5-4C78-BCC4-C929F664CB20}"/>
              </a:ext>
            </a:extLst>
          </p:cNvPr>
          <p:cNvSpPr>
            <a:spLocks noGrp="1"/>
          </p:cNvSpPr>
          <p:nvPr>
            <p:ph type="sldNum" sz="quarter" idx="12"/>
          </p:nvPr>
        </p:nvSpPr>
        <p:spPr/>
        <p:txBody>
          <a:bodyPr/>
          <a:lstStyle>
            <a:lvl1pPr>
              <a:defRPr/>
            </a:lvl1pPr>
          </a:lstStyle>
          <a:p>
            <a:pPr>
              <a:defRPr/>
            </a:pPr>
            <a:r>
              <a:rPr lang="en-GB" dirty="0"/>
              <a:t>Page </a:t>
            </a:r>
            <a:fld id="{2EEE604F-AA30-4479-BAD8-91C0A510EB06}" type="slidenum">
              <a:rPr smtClean="0"/>
              <a:pPr>
                <a:defRPr/>
              </a:pPr>
              <a:t>‹#›</a:t>
            </a:fld>
            <a:endParaRPr dirty="0"/>
          </a:p>
        </p:txBody>
      </p:sp>
    </p:spTree>
    <p:extLst>
      <p:ext uri="{BB962C8B-B14F-4D97-AF65-F5344CB8AC3E}">
        <p14:creationId xmlns:p14="http://schemas.microsoft.com/office/powerpoint/2010/main" val="15826349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BC0C00-CABE-4A59-A4CF-86951BE1EE3A}"/>
              </a:ext>
            </a:extLst>
          </p:cNvPr>
          <p:cNvSpPr>
            <a:spLocks noGrp="1"/>
          </p:cNvSpPr>
          <p:nvPr>
            <p:ph type="body" sz="quarter" idx="10"/>
          </p:nvPr>
        </p:nvSpPr>
        <p:spPr>
          <a:xfrm>
            <a:off x="723900" y="1136650"/>
            <a:ext cx="10858500" cy="229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49B0E24D-4C76-480E-81C7-3C7EBF395C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019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530665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3.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4.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1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5.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6.xml"/><Relationship Id="rId1" Type="http://schemas.openxmlformats.org/officeDocument/2006/relationships/slideLayout" Target="../slideLayouts/slideLayout88.xml"/><Relationship Id="rId6" Type="http://schemas.openxmlformats.org/officeDocument/2006/relationships/image" Target="../media/image19.jpg"/><Relationship Id="rId5" Type="http://schemas.openxmlformats.org/officeDocument/2006/relationships/image" Target="../media/image18.emf"/><Relationship Id="rId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sp>
        <p:nvSpPr>
          <p:cNvPr id="10" name="TextBox 9">
            <a:extLst>
              <a:ext uri="{FF2B5EF4-FFF2-40B4-BE49-F238E27FC236}">
                <a16:creationId xmlns:a16="http://schemas.microsoft.com/office/drawing/2014/main" id="{8D7AC318-70FB-024E-B1E1-0A73500DB625}"/>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5783F5DF-8440-55C8-5D06-A20173EDE59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sp>
        <p:nvSpPr>
          <p:cNvPr id="12" name="Rectangle 11">
            <a:extLst>
              <a:ext uri="{FF2B5EF4-FFF2-40B4-BE49-F238E27FC236}">
                <a16:creationId xmlns:a16="http://schemas.microsoft.com/office/drawing/2014/main" id="{57B0E53D-C352-ADCC-73FC-59EDFC0B48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grpSp>
        <p:nvGrpSpPr>
          <p:cNvPr id="14" name="Group 13">
            <a:extLst>
              <a:ext uri="{FF2B5EF4-FFF2-40B4-BE49-F238E27FC236}">
                <a16:creationId xmlns:a16="http://schemas.microsoft.com/office/drawing/2014/main" id="{C6DE8E1F-C485-43A2-E0CE-D02F526D101D}"/>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39EC49B3-BA8B-E221-D177-7940C729C5C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40825A-861B-5474-8310-6F7E1B95C87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2A46E300-C6FB-4156-44B4-B7BDC1333B15}"/>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9906265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153" r:id="rId4"/>
    <p:sldLayoutId id="2147484201" r:id="rId5"/>
    <p:sldLayoutId id="2147484193" r:id="rId6"/>
    <p:sldLayoutId id="2147484154" r:id="rId7"/>
    <p:sldLayoutId id="2147484116" r:id="rId8"/>
    <p:sldLayoutId id="2147484117" r:id="rId9"/>
    <p:sldLayoutId id="2147484118" r:id="rId10"/>
    <p:sldLayoutId id="2147484111" r:id="rId11"/>
    <p:sldLayoutId id="2147484112" r:id="rId12"/>
    <p:sldLayoutId id="2147484113" r:id="rId13"/>
    <p:sldLayoutId id="2147484114" r:id="rId14"/>
    <p:sldLayoutId id="2147484079" r:id="rId15"/>
    <p:sldLayoutId id="2147484080" r:id="rId16"/>
    <p:sldLayoutId id="2147484082" r:id="rId17"/>
    <p:sldLayoutId id="2147484083" r:id="rId18"/>
    <p:sldLayoutId id="2147484081" r:id="rId19"/>
    <p:sldLayoutId id="2147484194" r:id="rId20"/>
    <p:sldLayoutId id="2147484195" r:id="rId21"/>
    <p:sldLayoutId id="2147484196" r:id="rId22"/>
    <p:sldLayoutId id="2147484197" r:id="rId23"/>
    <p:sldLayoutId id="2147484198" r:id="rId24"/>
    <p:sldLayoutId id="2147484155" r:id="rId25"/>
    <p:sldLayoutId id="2147484192" r:id="rId26"/>
    <p:sldLayoutId id="2147484004" r:id="rId27"/>
    <p:sldLayoutId id="2147483984" r:id="rId28"/>
    <p:sldLayoutId id="2147484041" r:id="rId29"/>
    <p:sldLayoutId id="2147484084" r:id="rId30"/>
    <p:sldLayoutId id="2147484199" r:id="rId31"/>
    <p:sldLayoutId id="2147484200" r:id="rId32"/>
    <p:sldLayoutId id="2147484214" r:id="rId33"/>
    <p:sldLayoutId id="2147484215" r:id="rId34"/>
    <p:sldLayoutId id="2147484216" r:id="rId35"/>
  </p:sldLayoutIdLst>
  <p:hf sldNum="0" hdr="0" ftr="0" dt="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6EF816FC-FE2D-64CC-AD6E-D935C4D8B337}"/>
              </a:ext>
            </a:extLst>
          </p:cNvPr>
          <p:cNvPicPr>
            <a:picLocks/>
          </p:cNvPicPr>
          <p:nvPr userDrawn="1"/>
        </p:nvPicPr>
        <p:blipFill>
          <a:blip r:embed="rId15">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4" name="Rectangle 13">
            <a:extLst>
              <a:ext uri="{FF2B5EF4-FFF2-40B4-BE49-F238E27FC236}">
                <a16:creationId xmlns:a16="http://schemas.microsoft.com/office/drawing/2014/main" id="{67515CF0-B365-61ED-2F2A-490EFB1E828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30 April 2026</a:t>
            </a:r>
          </a:p>
        </p:txBody>
      </p:sp>
      <p:sp>
        <p:nvSpPr>
          <p:cNvPr id="15" name="Rectangle 14">
            <a:extLst>
              <a:ext uri="{FF2B5EF4-FFF2-40B4-BE49-F238E27FC236}">
                <a16:creationId xmlns:a16="http://schemas.microsoft.com/office/drawing/2014/main" id="{B69AC23A-CCDC-7133-08FA-326A7058372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95" r:id="rId4"/>
    <p:sldLayoutId id="2147484099" r:id="rId5"/>
    <p:sldLayoutId id="2147484089" r:id="rId6"/>
    <p:sldLayoutId id="2147484090" r:id="rId7"/>
    <p:sldLayoutId id="2147484096" r:id="rId8"/>
    <p:sldLayoutId id="2147484097" r:id="rId9"/>
    <p:sldLayoutId id="2147484092" r:id="rId10"/>
    <p:sldLayoutId id="2147484100" r:id="rId11"/>
    <p:sldLayoutId id="2147484094" r:id="rId12"/>
    <p:sldLayoutId id="2147484157" r:id="rId13"/>
  </p:sldLayoutIdLst>
  <p:hf sldNum="0" hdr="0" ftr="0" dt="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ABC61401-7B6E-BEEF-F0A5-2EDA6109B6B5}"/>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0DF61D40-DD67-C42A-E8DC-00BBF8947D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CC5914D4-FFCD-D9F9-8492-184BC01AC914}"/>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41012470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Lst>
  <p:hf sldNum="0" hdr="0" ftr="0" dt="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52" orient="horz" pos="527" userDrawn="1">
          <p15:clr>
            <a:srgbClr val="F26B43"/>
          </p15:clr>
        </p15:guide>
        <p15:guide id="53" pos="7378" userDrawn="1">
          <p15:clr>
            <a:srgbClr val="F26B43"/>
          </p15:clr>
        </p15:guide>
        <p15:guide id="54" orient="horz" pos="3838" userDrawn="1">
          <p15:clr>
            <a:srgbClr val="F26B43"/>
          </p15:clr>
        </p15:guide>
        <p15:guide id="55" orient="horz" pos="890" userDrawn="1">
          <p15:clr>
            <a:srgbClr val="F26B43"/>
          </p15:clr>
        </p15:guide>
        <p15:guide id="56" orient="horz" pos="2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63C6C3C1-8303-0117-3D7B-C9C353D3A26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December 2024</a:t>
            </a:r>
          </a:p>
        </p:txBody>
      </p:sp>
      <p:sp>
        <p:nvSpPr>
          <p:cNvPr id="11" name="Rectangle 10">
            <a:extLst>
              <a:ext uri="{FF2B5EF4-FFF2-40B4-BE49-F238E27FC236}">
                <a16:creationId xmlns:a16="http://schemas.microsoft.com/office/drawing/2014/main" id="{F9743914-FFD9-E161-F919-C9967A65382D}"/>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Lobbying expense analysis</a:t>
            </a:r>
          </a:p>
        </p:txBody>
      </p:sp>
    </p:spTree>
    <p:extLst>
      <p:ext uri="{BB962C8B-B14F-4D97-AF65-F5344CB8AC3E}">
        <p14:creationId xmlns:p14="http://schemas.microsoft.com/office/powerpoint/2010/main" val="395352034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Lst>
  <p:hf sldNum="0" hdr="0" ftr="0" dt="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3A9DC38-3C90-5396-8C4D-7C85D4DECB74}"/>
              </a:ext>
            </a:extLst>
          </p:cNvPr>
          <p:cNvPicPr>
            <a:picLocks/>
          </p:cNvPicPr>
          <p:nvPr userDrawn="1"/>
        </p:nvPicPr>
        <p:blipFill>
          <a:blip r:embed="rId18">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CD22DCE5-FB38-EAF1-998C-241964DB4D31}"/>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30 April 2026</a:t>
            </a:r>
          </a:p>
        </p:txBody>
      </p:sp>
      <p:sp>
        <p:nvSpPr>
          <p:cNvPr id="11" name="Rectangle 10">
            <a:extLst>
              <a:ext uri="{FF2B5EF4-FFF2-40B4-BE49-F238E27FC236}">
                <a16:creationId xmlns:a16="http://schemas.microsoft.com/office/drawing/2014/main" id="{57D7ECC8-F6BB-8F7C-59FD-241089F2FFDA}"/>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a:t>
            </a:r>
          </a:p>
        </p:txBody>
      </p:sp>
    </p:spTree>
    <p:extLst>
      <p:ext uri="{BB962C8B-B14F-4D97-AF65-F5344CB8AC3E}">
        <p14:creationId xmlns:p14="http://schemas.microsoft.com/office/powerpoint/2010/main" val="1552570861"/>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213" r:id="rId15"/>
    <p:sldLayoutId id="2147484217" r:id="rId16"/>
  </p:sldLayoutIdLst>
  <p:hf sldNum="0" hdr="0" ftr="0" dt="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E1DA069-B02F-4005-B950-49824547754D}"/>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9" imgH="499" progId="TCLayout.ActiveDocument.1">
                  <p:embed/>
                </p:oleObj>
              </mc:Choice>
              <mc:Fallback>
                <p:oleObj name="think-cell Slide" r:id="rId4" imgW="499" imgH="499" progId="TCLayout.ActiveDocument.1">
                  <p:embed/>
                  <p:pic>
                    <p:nvPicPr>
                      <p:cNvPr id="9" name="Object 8" hidden="1">
                        <a:extLst>
                          <a:ext uri="{FF2B5EF4-FFF2-40B4-BE49-F238E27FC236}">
                            <a16:creationId xmlns:a16="http://schemas.microsoft.com/office/drawing/2014/main" id="{1E1DA069-B02F-4005-B950-4982454775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30EDE8E-2030-4C81-A68A-77AECF0E742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b="87156"/>
          <a:stretch/>
        </p:blipFill>
        <p:spPr>
          <a:xfrm>
            <a:off x="0" y="2"/>
            <a:ext cx="12192000" cy="1043938"/>
          </a:xfrm>
          <a:prstGeom prst="rect">
            <a:avLst/>
          </a:prstGeom>
        </p:spPr>
      </p:pic>
      <p:sp>
        <p:nvSpPr>
          <p:cNvPr id="3" name="Text Placeholder 2"/>
          <p:cNvSpPr>
            <a:spLocks noGrp="1"/>
          </p:cNvSpPr>
          <p:nvPr>
            <p:ph type="body" idx="1"/>
          </p:nvPr>
        </p:nvSpPr>
        <p:spPr>
          <a:xfrm>
            <a:off x="723899" y="1219200"/>
            <a:ext cx="10858501" cy="4866640"/>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14DF0A52-C064-4594-8AA0-0EA97643A590}"/>
              </a:ext>
            </a:extLst>
          </p:cNvPr>
          <p:cNvSpPr/>
          <p:nvPr userDrawn="1"/>
        </p:nvSpPr>
        <p:spPr>
          <a:xfrm>
            <a:off x="0" y="0"/>
            <a:ext cx="12192000" cy="1043939"/>
          </a:xfrm>
          <a:prstGeom prst="rect">
            <a:avLst/>
          </a:prstGeom>
          <a:solidFill>
            <a:srgbClr val="2E2E38">
              <a:alpha val="6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2" name="Title Placeholder 1"/>
          <p:cNvSpPr>
            <a:spLocks noGrp="1"/>
          </p:cNvSpPr>
          <p:nvPr>
            <p:ph type="title"/>
          </p:nvPr>
        </p:nvSpPr>
        <p:spPr>
          <a:xfrm>
            <a:off x="736603" y="200025"/>
            <a:ext cx="10845801" cy="706823"/>
          </a:xfrm>
          <a:prstGeom prst="rect">
            <a:avLst/>
          </a:prstGeom>
          <a:noFill/>
        </p:spPr>
        <p:txBody>
          <a:bodyPr vert="horz" lIns="45720" tIns="45720" rIns="45720" bIns="45720" rtlCol="0" anchor="t" anchorCtr="0">
            <a:noAutofit/>
          </a:bodyPr>
          <a:lstStyle/>
          <a:p>
            <a:r>
              <a:rPr lang="en-US"/>
              <a:t>Click to edit Master title style</a:t>
            </a:r>
            <a:endParaRPr lang="en-GB"/>
          </a:p>
        </p:txBody>
      </p:sp>
      <p:cxnSp>
        <p:nvCxnSpPr>
          <p:cNvPr id="5" name="Straight Connector 4">
            <a:extLst>
              <a:ext uri="{FF2B5EF4-FFF2-40B4-BE49-F238E27FC236}">
                <a16:creationId xmlns:a16="http://schemas.microsoft.com/office/drawing/2014/main" id="{DBAAAFCE-A365-4B48-AD75-C531ED8426A4}"/>
              </a:ext>
            </a:extLst>
          </p:cNvPr>
          <p:cNvCxnSpPr/>
          <p:nvPr userDrawn="1"/>
        </p:nvCxnSpPr>
        <p:spPr>
          <a:xfrm flipV="1">
            <a:off x="609601" y="200025"/>
            <a:ext cx="0" cy="704088"/>
          </a:xfrm>
          <a:prstGeom prst="line">
            <a:avLst/>
          </a:prstGeom>
          <a:ln w="28575">
            <a:solidFill>
              <a:srgbClr val="FFE600"/>
            </a:solidFill>
            <a:tailEnd type="non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24D03EA-38B4-4C36-9ABC-E761307F31A2}"/>
              </a:ext>
            </a:extLst>
          </p:cNvPr>
          <p:cNvSpPr/>
          <p:nvPr userDrawn="1"/>
        </p:nvSpPr>
        <p:spPr>
          <a:xfrm>
            <a:off x="723900" y="201613"/>
            <a:ext cx="10839450" cy="6920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grpSp>
        <p:nvGrpSpPr>
          <p:cNvPr id="7" name="Group 6">
            <a:extLst>
              <a:ext uri="{FF2B5EF4-FFF2-40B4-BE49-F238E27FC236}">
                <a16:creationId xmlns:a16="http://schemas.microsoft.com/office/drawing/2014/main" id="{23D5A4C3-CCE2-412B-BF5A-A20D86DFC273}"/>
              </a:ext>
            </a:extLst>
          </p:cNvPr>
          <p:cNvGrpSpPr/>
          <p:nvPr userDrawn="1"/>
        </p:nvGrpSpPr>
        <p:grpSpPr>
          <a:xfrm>
            <a:off x="152400" y="5967412"/>
            <a:ext cx="343891" cy="341313"/>
            <a:chOff x="152400" y="5967412"/>
            <a:chExt cx="343891" cy="341313"/>
          </a:xfrm>
        </p:grpSpPr>
        <p:grpSp>
          <p:nvGrpSpPr>
            <p:cNvPr id="38" name="Group 37">
              <a:extLst>
                <a:ext uri="{FF2B5EF4-FFF2-40B4-BE49-F238E27FC236}">
                  <a16:creationId xmlns:a16="http://schemas.microsoft.com/office/drawing/2014/main" id="{C1374316-0004-4AAB-86BE-414B1FE15E40}"/>
                </a:ext>
              </a:extLst>
            </p:cNvPr>
            <p:cNvGrpSpPr/>
            <p:nvPr userDrawn="1"/>
          </p:nvGrpSpPr>
          <p:grpSpPr>
            <a:xfrm>
              <a:off x="152400" y="5975350"/>
              <a:ext cx="333375" cy="333375"/>
              <a:chOff x="152400" y="5975350"/>
              <a:chExt cx="333375" cy="333375"/>
            </a:xfrm>
            <a:solidFill>
              <a:srgbClr val="2E2E38"/>
            </a:solidFill>
          </p:grpSpPr>
          <p:sp>
            <p:nvSpPr>
              <p:cNvPr id="44" name="Oval 43">
                <a:hlinkClick r:id="" action="ppaction://hlinkshowjump?jump=previousslide"/>
                <a:extLst>
                  <a:ext uri="{FF2B5EF4-FFF2-40B4-BE49-F238E27FC236}">
                    <a16:creationId xmlns:a16="http://schemas.microsoft.com/office/drawing/2014/main" id="{8A100D41-A16B-4C48-B395-EBAB1E5C40EE}"/>
                  </a:ext>
                </a:extLst>
              </p:cNvPr>
              <p:cNvSpPr/>
              <p:nvPr userDrawn="1"/>
            </p:nvSpPr>
            <p:spPr>
              <a:xfrm>
                <a:off x="152400" y="5975350"/>
                <a:ext cx="333375" cy="333375"/>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45" name="Isosceles Triangle 44">
                <a:hlinkClick r:id="" action="ppaction://hlinkshowjump?jump=previousslide"/>
                <a:extLst>
                  <a:ext uri="{FF2B5EF4-FFF2-40B4-BE49-F238E27FC236}">
                    <a16:creationId xmlns:a16="http://schemas.microsoft.com/office/drawing/2014/main" id="{508ECE0F-7E1D-4D2C-AECD-72E680A025DA}"/>
                  </a:ext>
                </a:extLst>
              </p:cNvPr>
              <p:cNvSpPr/>
              <p:nvPr userDrawn="1"/>
            </p:nvSpPr>
            <p:spPr>
              <a:xfrm rot="16200000">
                <a:off x="217490" y="6054723"/>
                <a:ext cx="166687" cy="179389"/>
              </a:xfrm>
              <a:prstGeom prst="triangle">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grpSp>
        <p:sp>
          <p:nvSpPr>
            <p:cNvPr id="50" name="Oval 49">
              <a:hlinkClick r:id="" action="ppaction://hlinkshowjump?jump=previousslide"/>
              <a:extLst>
                <a:ext uri="{FF2B5EF4-FFF2-40B4-BE49-F238E27FC236}">
                  <a16:creationId xmlns:a16="http://schemas.microsoft.com/office/drawing/2014/main" id="{C294863F-D2C4-4E48-9E7C-D02BD2F41307}"/>
                </a:ext>
              </a:extLst>
            </p:cNvPr>
            <p:cNvSpPr/>
            <p:nvPr userDrawn="1"/>
          </p:nvSpPr>
          <p:spPr>
            <a:xfrm>
              <a:off x="162916" y="5967412"/>
              <a:ext cx="333375" cy="333375"/>
            </a:xfrm>
            <a:prstGeom prst="ellips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grpSp>
      <p:grpSp>
        <p:nvGrpSpPr>
          <p:cNvPr id="4" name="Group 3">
            <a:extLst>
              <a:ext uri="{FF2B5EF4-FFF2-40B4-BE49-F238E27FC236}">
                <a16:creationId xmlns:a16="http://schemas.microsoft.com/office/drawing/2014/main" id="{6AF775AD-B076-42FC-977A-2F2A9B1B73D1}"/>
              </a:ext>
            </a:extLst>
          </p:cNvPr>
          <p:cNvGrpSpPr/>
          <p:nvPr userDrawn="1"/>
        </p:nvGrpSpPr>
        <p:grpSpPr>
          <a:xfrm>
            <a:off x="11648673" y="5964148"/>
            <a:ext cx="343302" cy="344577"/>
            <a:chOff x="11648673" y="5964148"/>
            <a:chExt cx="343302" cy="344577"/>
          </a:xfrm>
        </p:grpSpPr>
        <p:grpSp>
          <p:nvGrpSpPr>
            <p:cNvPr id="47" name="Group 46">
              <a:extLst>
                <a:ext uri="{FF2B5EF4-FFF2-40B4-BE49-F238E27FC236}">
                  <a16:creationId xmlns:a16="http://schemas.microsoft.com/office/drawing/2014/main" id="{618F12BA-1BC4-49C3-8C3F-3C79D2AC0D75}"/>
                </a:ext>
              </a:extLst>
            </p:cNvPr>
            <p:cNvGrpSpPr/>
            <p:nvPr userDrawn="1"/>
          </p:nvGrpSpPr>
          <p:grpSpPr>
            <a:xfrm>
              <a:off x="11658600" y="5975350"/>
              <a:ext cx="333375" cy="333375"/>
              <a:chOff x="11658600" y="5975350"/>
              <a:chExt cx="333375" cy="333375"/>
            </a:xfrm>
          </p:grpSpPr>
          <p:sp>
            <p:nvSpPr>
              <p:cNvPr id="48" name="Oval 47">
                <a:hlinkClick r:id="" action="ppaction://hlinkshowjump?jump=nextslide"/>
                <a:extLst>
                  <a:ext uri="{FF2B5EF4-FFF2-40B4-BE49-F238E27FC236}">
                    <a16:creationId xmlns:a16="http://schemas.microsoft.com/office/drawing/2014/main" id="{A51AE99A-0D02-4ECB-AEA1-6CA5AC5AC468}"/>
                  </a:ext>
                </a:extLst>
              </p:cNvPr>
              <p:cNvSpPr/>
              <p:nvPr userDrawn="1"/>
            </p:nvSpPr>
            <p:spPr>
              <a:xfrm flipH="1">
                <a:off x="11658600" y="5975350"/>
                <a:ext cx="333375" cy="333375"/>
              </a:xfrm>
              <a:prstGeom prst="ellipse">
                <a:avLst/>
              </a:prstGeom>
              <a:solidFill>
                <a:srgbClr val="2E2E3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49" name="Isosceles Triangle 48">
                <a:hlinkClick r:id="" action="ppaction://hlinkshowjump?jump=nextslide"/>
                <a:extLst>
                  <a:ext uri="{FF2B5EF4-FFF2-40B4-BE49-F238E27FC236}">
                    <a16:creationId xmlns:a16="http://schemas.microsoft.com/office/drawing/2014/main" id="{C47970F4-8065-4C83-8084-B4481E373D23}"/>
                  </a:ext>
                </a:extLst>
              </p:cNvPr>
              <p:cNvSpPr/>
              <p:nvPr userDrawn="1"/>
            </p:nvSpPr>
            <p:spPr>
              <a:xfrm rot="5400000" flipH="1">
                <a:off x="11760198" y="6054723"/>
                <a:ext cx="166687" cy="179389"/>
              </a:xfrm>
              <a:prstGeom prst="triangle">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grpSp>
        <p:sp>
          <p:nvSpPr>
            <p:cNvPr id="51" name="Oval 50">
              <a:hlinkClick r:id="" action="ppaction://hlinkshowjump?jump=nextslide"/>
              <a:extLst>
                <a:ext uri="{FF2B5EF4-FFF2-40B4-BE49-F238E27FC236}">
                  <a16:creationId xmlns:a16="http://schemas.microsoft.com/office/drawing/2014/main" id="{D18A1E67-3829-43E3-B24E-12519BECA6A8}"/>
                </a:ext>
              </a:extLst>
            </p:cNvPr>
            <p:cNvSpPr/>
            <p:nvPr userDrawn="1"/>
          </p:nvSpPr>
          <p:spPr>
            <a:xfrm flipH="1">
              <a:off x="11648673" y="5964148"/>
              <a:ext cx="333375" cy="333375"/>
            </a:xfrm>
            <a:prstGeom prst="ellips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EYInterstate Light"/>
                <a:ea typeface="+mn-ea"/>
                <a:cs typeface="+mn-cs"/>
              </a:endParaRPr>
            </a:p>
          </p:txBody>
        </p:sp>
      </p:grpSp>
      <p:sp>
        <p:nvSpPr>
          <p:cNvPr id="19" name="Rectangle 18">
            <a:extLst>
              <a:ext uri="{FF2B5EF4-FFF2-40B4-BE49-F238E27FC236}">
                <a16:creationId xmlns:a16="http://schemas.microsoft.com/office/drawing/2014/main" id="{FD7305AF-8A98-4B66-BE02-2040749CD949}"/>
              </a:ext>
            </a:extLst>
          </p:cNvPr>
          <p:cNvSpPr/>
          <p:nvPr userDrawn="1"/>
        </p:nvSpPr>
        <p:spPr>
          <a:xfrm>
            <a:off x="0" y="6400800"/>
            <a:ext cx="12192000" cy="457200"/>
          </a:xfrm>
          <a:prstGeom prst="rect">
            <a:avLst/>
          </a:prstGeom>
          <a:solidFill>
            <a:srgbClr val="2E2E3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nvGrpSpPr>
          <p:cNvPr id="20" name="Group 19">
            <a:extLst>
              <a:ext uri="{FF2B5EF4-FFF2-40B4-BE49-F238E27FC236}">
                <a16:creationId xmlns:a16="http://schemas.microsoft.com/office/drawing/2014/main" id="{730BA331-7E56-4A54-96E0-E9ACBA815B15}"/>
              </a:ext>
            </a:extLst>
          </p:cNvPr>
          <p:cNvGrpSpPr/>
          <p:nvPr userDrawn="1"/>
        </p:nvGrpSpPr>
        <p:grpSpPr>
          <a:xfrm>
            <a:off x="11638852" y="6486073"/>
            <a:ext cx="279344" cy="286657"/>
            <a:chOff x="88928" y="6486073"/>
            <a:chExt cx="279344" cy="286657"/>
          </a:xfrm>
        </p:grpSpPr>
        <p:sp>
          <p:nvSpPr>
            <p:cNvPr id="21" name="Freeform 5">
              <a:extLst>
                <a:ext uri="{FF2B5EF4-FFF2-40B4-BE49-F238E27FC236}">
                  <a16:creationId xmlns:a16="http://schemas.microsoft.com/office/drawing/2014/main" id="{4B856773-17FB-4843-B9A2-57BB8710401E}"/>
                </a:ext>
              </a:extLst>
            </p:cNvPr>
            <p:cNvSpPr>
              <a:spLocks/>
            </p:cNvSpPr>
            <p:nvPr userDrawn="1"/>
          </p:nvSpPr>
          <p:spPr bwMode="auto">
            <a:xfrm>
              <a:off x="88928" y="6486073"/>
              <a:ext cx="279344" cy="102378"/>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latin typeface="EYInterstate Light"/>
                <a:ea typeface="+mn-ea"/>
                <a:cs typeface="+mn-cs"/>
              </a:endParaRPr>
            </a:p>
          </p:txBody>
        </p:sp>
        <p:sp>
          <p:nvSpPr>
            <p:cNvPr id="22" name="Freeform 6">
              <a:extLst>
                <a:ext uri="{FF2B5EF4-FFF2-40B4-BE49-F238E27FC236}">
                  <a16:creationId xmlns:a16="http://schemas.microsoft.com/office/drawing/2014/main" id="{F151F8D3-5B0C-42D2-83BE-C9298733D2F8}"/>
                </a:ext>
              </a:extLst>
            </p:cNvPr>
            <p:cNvSpPr>
              <a:spLocks/>
            </p:cNvSpPr>
            <p:nvPr userDrawn="1"/>
          </p:nvSpPr>
          <p:spPr bwMode="auto">
            <a:xfrm>
              <a:off x="90391" y="6630864"/>
              <a:ext cx="114078" cy="141866"/>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latin typeface="EYInterstate Light"/>
                <a:ea typeface="+mn-ea"/>
                <a:cs typeface="+mn-cs"/>
              </a:endParaRPr>
            </a:p>
          </p:txBody>
        </p:sp>
        <p:sp>
          <p:nvSpPr>
            <p:cNvPr id="23" name="Freeform 7">
              <a:extLst>
                <a:ext uri="{FF2B5EF4-FFF2-40B4-BE49-F238E27FC236}">
                  <a16:creationId xmlns:a16="http://schemas.microsoft.com/office/drawing/2014/main" id="{17E4A982-F456-4BB9-A5F7-6C2E8BED27C4}"/>
                </a:ext>
              </a:extLst>
            </p:cNvPr>
            <p:cNvSpPr>
              <a:spLocks/>
            </p:cNvSpPr>
            <p:nvPr userDrawn="1"/>
          </p:nvSpPr>
          <p:spPr bwMode="auto">
            <a:xfrm>
              <a:off x="185455" y="6630864"/>
              <a:ext cx="140403" cy="141866"/>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latin typeface="EYInterstate Light"/>
                <a:ea typeface="+mn-ea"/>
                <a:cs typeface="+mn-cs"/>
              </a:endParaRPr>
            </a:p>
          </p:txBody>
        </p:sp>
      </p:grpSp>
      <p:sp>
        <p:nvSpPr>
          <p:cNvPr id="25" name="Rectangle 24">
            <a:extLst>
              <a:ext uri="{FF2B5EF4-FFF2-40B4-BE49-F238E27FC236}">
                <a16:creationId xmlns:a16="http://schemas.microsoft.com/office/drawing/2014/main" id="{5294AC91-F9B9-4C75-A230-52D97A9C7FCB}"/>
              </a:ext>
            </a:extLst>
          </p:cNvPr>
          <p:cNvSpPr>
            <a:spLocks/>
          </p:cNvSpPr>
          <p:nvPr userDrawn="1"/>
        </p:nvSpPr>
        <p:spPr>
          <a:xfrm>
            <a:off x="69333" y="6374134"/>
            <a:ext cx="457200" cy="4571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lvl="0" algn="ctr"/>
            <a:fld id="{ED867993-268D-417E-8862-98A0F1849C7E}" type="slidenum">
              <a:rPr lang="en-US" sz="1100">
                <a:solidFill>
                  <a:schemeClr val="tx2"/>
                </a:solidFill>
              </a:rPr>
              <a:pPr lvl="0" algn="ctr"/>
              <a:t>‹#›</a:t>
            </a:fld>
            <a:endParaRPr lang="en-US" sz="1100" dirty="0">
              <a:solidFill>
                <a:schemeClr val="tx2"/>
              </a:solidFill>
            </a:endParaRPr>
          </a:p>
        </p:txBody>
      </p:sp>
      <p:sp>
        <p:nvSpPr>
          <p:cNvPr id="26" name="Rectangle 25">
            <a:extLst>
              <a:ext uri="{FF2B5EF4-FFF2-40B4-BE49-F238E27FC236}">
                <a16:creationId xmlns:a16="http://schemas.microsoft.com/office/drawing/2014/main" id="{ABE35223-C3E4-49F5-BC8E-E892BE0C6641}"/>
              </a:ext>
            </a:extLst>
          </p:cNvPr>
          <p:cNvSpPr>
            <a:spLocks/>
          </p:cNvSpPr>
          <p:nvPr userDrawn="1"/>
        </p:nvSpPr>
        <p:spPr>
          <a:xfrm>
            <a:off x="-10053" y="6352769"/>
            <a:ext cx="12198350" cy="45719"/>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srgbClr val="FFFFFF"/>
              </a:solidFill>
              <a:effectLst/>
              <a:uLnTx/>
              <a:uFillTx/>
              <a:latin typeface="EYInterstate" panose="02000503020000020004" pitchFamily="2" charset="0"/>
              <a:ea typeface="+mn-ea"/>
              <a:cs typeface="+mn-cs"/>
            </a:endParaRPr>
          </a:p>
        </p:txBody>
      </p:sp>
      <p:sp>
        <p:nvSpPr>
          <p:cNvPr id="27" name="Parallelogram 26">
            <a:extLst>
              <a:ext uri="{FF2B5EF4-FFF2-40B4-BE49-F238E27FC236}">
                <a16:creationId xmlns:a16="http://schemas.microsoft.com/office/drawing/2014/main" id="{0C119580-DAEF-4890-A64F-6735E298E9BC}"/>
              </a:ext>
            </a:extLst>
          </p:cNvPr>
          <p:cNvSpPr>
            <a:spLocks/>
          </p:cNvSpPr>
          <p:nvPr userDrawn="1"/>
        </p:nvSpPr>
        <p:spPr>
          <a:xfrm>
            <a:off x="63951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i="0" u="none" strike="noStrike" kern="1200" cap="none" spc="0" normalizeH="0" baseline="0" noProof="0" dirty="0">
                <a:ln>
                  <a:noFill/>
                </a:ln>
                <a:solidFill>
                  <a:schemeClr val="tx1"/>
                </a:solidFill>
                <a:effectLst/>
                <a:uLnTx/>
                <a:uFillTx/>
                <a:latin typeface="EYInterstate" panose="02000503020000020004" pitchFamily="2" charset="0"/>
                <a:ea typeface="+mn-ea"/>
                <a:cs typeface="+mn-cs"/>
              </a:rPr>
              <a:t>Executive summary</a:t>
            </a:r>
          </a:p>
        </p:txBody>
      </p:sp>
      <p:sp>
        <p:nvSpPr>
          <p:cNvPr id="28" name="Parallelogram 27">
            <a:extLst>
              <a:ext uri="{FF2B5EF4-FFF2-40B4-BE49-F238E27FC236}">
                <a16:creationId xmlns:a16="http://schemas.microsoft.com/office/drawing/2014/main" id="{5D9F0464-4C5D-44B3-83CF-3B2C02B9699C}"/>
              </a:ext>
            </a:extLst>
          </p:cNvPr>
          <p:cNvSpPr>
            <a:spLocks/>
          </p:cNvSpPr>
          <p:nvPr userDrawn="1"/>
        </p:nvSpPr>
        <p:spPr>
          <a:xfrm>
            <a:off x="285127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N" sz="800" i="0" u="none" strike="noStrike" kern="1200" cap="none" spc="0" normalizeH="0" baseline="0" dirty="0">
                <a:ln>
                  <a:noFill/>
                </a:ln>
                <a:solidFill>
                  <a:schemeClr val="tx1"/>
                </a:solidFill>
                <a:effectLst/>
                <a:uLnTx/>
                <a:uFillTx/>
                <a:latin typeface="EYInterstate" panose="02000503020000020004" pitchFamily="2" charset="0"/>
                <a:ea typeface="+mn-ea"/>
                <a:cs typeface="+mn-cs"/>
              </a:rPr>
              <a:t>Timeline </a:t>
            </a:r>
            <a:endParaRPr kumimoji="0" lang="en-US" sz="800" i="0" u="none" strike="noStrike" kern="1200" cap="none" spc="0" normalizeH="0" baseline="0" dirty="0">
              <a:ln>
                <a:noFill/>
              </a:ln>
              <a:solidFill>
                <a:schemeClr val="tx1"/>
              </a:solidFill>
              <a:effectLst/>
              <a:uLnTx/>
              <a:uFillTx/>
              <a:latin typeface="EYInterstate" panose="02000503020000020004" pitchFamily="2" charset="0"/>
              <a:ea typeface="+mn-ea"/>
              <a:cs typeface="+mn-cs"/>
            </a:endParaRPr>
          </a:p>
        </p:txBody>
      </p:sp>
      <p:sp>
        <p:nvSpPr>
          <p:cNvPr id="29" name="Parallelogram 28">
            <a:extLst>
              <a:ext uri="{FF2B5EF4-FFF2-40B4-BE49-F238E27FC236}">
                <a16:creationId xmlns:a16="http://schemas.microsoft.com/office/drawing/2014/main" id="{9AECC571-7D49-42A4-8EE4-442693ADB600}"/>
              </a:ext>
            </a:extLst>
          </p:cNvPr>
          <p:cNvSpPr>
            <a:spLocks/>
          </p:cNvSpPr>
          <p:nvPr userDrawn="1"/>
        </p:nvSpPr>
        <p:spPr>
          <a:xfrm>
            <a:off x="395715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lvl="0" algn="ctr" defTabSz="914400" rtl="0" eaLnBrk="1" latinLnBrk="0" hangingPunct="1">
              <a:lnSpc>
                <a:spcPct val="90000"/>
              </a:lnSpc>
              <a:defRPr/>
            </a:pPr>
            <a:r>
              <a:rPr lang="en-IN" sz="800" kern="1200" dirty="0">
                <a:solidFill>
                  <a:schemeClr val="tx1"/>
                </a:solidFill>
                <a:latin typeface="EYInterstate" panose="02000503020000020004" pitchFamily="2" charset="0"/>
                <a:ea typeface="+mn-ea"/>
                <a:cs typeface="+mn-cs"/>
              </a:rPr>
              <a:t>Project management </a:t>
            </a:r>
            <a:endParaRPr lang="en-US" sz="800" kern="1200" dirty="0">
              <a:solidFill>
                <a:schemeClr val="tx1"/>
              </a:solidFill>
              <a:latin typeface="EYInterstate" panose="02000503020000020004" pitchFamily="2" charset="0"/>
              <a:ea typeface="+mn-ea"/>
              <a:cs typeface="+mn-cs"/>
            </a:endParaRPr>
          </a:p>
        </p:txBody>
      </p:sp>
      <p:sp>
        <p:nvSpPr>
          <p:cNvPr id="30" name="Parallelogram 29">
            <a:extLst>
              <a:ext uri="{FF2B5EF4-FFF2-40B4-BE49-F238E27FC236}">
                <a16:creationId xmlns:a16="http://schemas.microsoft.com/office/drawing/2014/main" id="{060B2A49-46E8-4212-8188-BBA0307B1221}"/>
              </a:ext>
            </a:extLst>
          </p:cNvPr>
          <p:cNvSpPr>
            <a:spLocks/>
          </p:cNvSpPr>
          <p:nvPr userDrawn="1"/>
        </p:nvSpPr>
        <p:spPr>
          <a:xfrm>
            <a:off x="506303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lvl="0" algn="ctr" defTabSz="914400" rtl="0" eaLnBrk="1" latinLnBrk="0" hangingPunct="1">
              <a:lnSpc>
                <a:spcPct val="90000"/>
              </a:lnSpc>
              <a:defRPr/>
            </a:pPr>
            <a:r>
              <a:rPr lang="en-IN" sz="800" kern="1200" dirty="0">
                <a:solidFill>
                  <a:schemeClr val="tx1"/>
                </a:solidFill>
                <a:latin typeface="EYInterstate" panose="02000503020000020004" pitchFamily="2" charset="0"/>
                <a:ea typeface="+mn-ea"/>
                <a:cs typeface="+mn-cs"/>
              </a:rPr>
              <a:t>Change management</a:t>
            </a:r>
            <a:endParaRPr lang="en-US" sz="800" kern="1200" dirty="0">
              <a:solidFill>
                <a:schemeClr val="tx1"/>
              </a:solidFill>
              <a:latin typeface="EYInterstate" panose="02000503020000020004" pitchFamily="2" charset="0"/>
              <a:ea typeface="+mn-ea"/>
              <a:cs typeface="+mn-cs"/>
            </a:endParaRPr>
          </a:p>
        </p:txBody>
      </p:sp>
      <p:sp>
        <p:nvSpPr>
          <p:cNvPr id="31" name="Parallelogram 30">
            <a:extLst>
              <a:ext uri="{FF2B5EF4-FFF2-40B4-BE49-F238E27FC236}">
                <a16:creationId xmlns:a16="http://schemas.microsoft.com/office/drawing/2014/main" id="{B59A3132-DBE2-4359-871F-C4BE530ACDEB}"/>
              </a:ext>
            </a:extLst>
          </p:cNvPr>
          <p:cNvSpPr>
            <a:spLocks/>
          </p:cNvSpPr>
          <p:nvPr userDrawn="1"/>
        </p:nvSpPr>
        <p:spPr>
          <a:xfrm>
            <a:off x="616891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lvl="0" algn="ctr" defTabSz="914400" rtl="0" eaLnBrk="1" latinLnBrk="0" hangingPunct="1">
              <a:lnSpc>
                <a:spcPct val="90000"/>
              </a:lnSpc>
              <a:defRPr/>
            </a:pPr>
            <a:r>
              <a:rPr lang="en-IN" sz="800" kern="1200" dirty="0">
                <a:solidFill>
                  <a:schemeClr val="tx1"/>
                </a:solidFill>
                <a:latin typeface="EYInterstate" panose="02000503020000020004" pitchFamily="2" charset="0"/>
                <a:ea typeface="+mn-ea"/>
                <a:cs typeface="+mn-cs"/>
              </a:rPr>
              <a:t>Resource model</a:t>
            </a:r>
            <a:endParaRPr lang="en-US" sz="800" kern="1200" dirty="0">
              <a:solidFill>
                <a:schemeClr val="tx1"/>
              </a:solidFill>
              <a:latin typeface="EYInterstate" panose="02000503020000020004" pitchFamily="2" charset="0"/>
              <a:ea typeface="+mn-ea"/>
              <a:cs typeface="+mn-cs"/>
            </a:endParaRPr>
          </a:p>
        </p:txBody>
      </p:sp>
      <p:sp>
        <p:nvSpPr>
          <p:cNvPr id="32" name="Parallelogram 31">
            <a:extLst>
              <a:ext uri="{FF2B5EF4-FFF2-40B4-BE49-F238E27FC236}">
                <a16:creationId xmlns:a16="http://schemas.microsoft.com/office/drawing/2014/main" id="{2507B04B-177A-4C65-AAC4-3AF3E850C947}"/>
              </a:ext>
            </a:extLst>
          </p:cNvPr>
          <p:cNvSpPr>
            <a:spLocks/>
          </p:cNvSpPr>
          <p:nvPr userDrawn="1"/>
        </p:nvSpPr>
        <p:spPr>
          <a:xfrm>
            <a:off x="727479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lvl="0" algn="ctr" defTabSz="914400" rtl="0" eaLnBrk="1" latinLnBrk="0" hangingPunct="1">
              <a:lnSpc>
                <a:spcPct val="90000"/>
              </a:lnSpc>
              <a:defRPr/>
            </a:pPr>
            <a:r>
              <a:rPr lang="en-IN" sz="800" kern="1200" dirty="0">
                <a:solidFill>
                  <a:schemeClr val="tx1"/>
                </a:solidFill>
                <a:latin typeface="EYInterstate" panose="02000503020000020004" pitchFamily="2" charset="0"/>
                <a:ea typeface="+mn-ea"/>
                <a:cs typeface="+mn-cs"/>
              </a:rPr>
              <a:t>Bios</a:t>
            </a:r>
            <a:endParaRPr lang="en-US" sz="800" kern="1200" dirty="0">
              <a:solidFill>
                <a:schemeClr val="tx1"/>
              </a:solidFill>
              <a:latin typeface="EYInterstate" panose="02000503020000020004" pitchFamily="2" charset="0"/>
              <a:ea typeface="+mn-ea"/>
              <a:cs typeface="+mn-cs"/>
            </a:endParaRPr>
          </a:p>
        </p:txBody>
      </p:sp>
      <p:sp>
        <p:nvSpPr>
          <p:cNvPr id="33" name="Parallelogram 32">
            <a:extLst>
              <a:ext uri="{FF2B5EF4-FFF2-40B4-BE49-F238E27FC236}">
                <a16:creationId xmlns:a16="http://schemas.microsoft.com/office/drawing/2014/main" id="{DE94148F-327E-4027-B0C6-867DD3FDFFCE}"/>
              </a:ext>
            </a:extLst>
          </p:cNvPr>
          <p:cNvSpPr>
            <a:spLocks/>
          </p:cNvSpPr>
          <p:nvPr userDrawn="1"/>
        </p:nvSpPr>
        <p:spPr>
          <a:xfrm>
            <a:off x="838067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lvl="0" algn="ctr" defTabSz="914400" rtl="0" eaLnBrk="1" latinLnBrk="0" hangingPunct="1">
              <a:lnSpc>
                <a:spcPct val="90000"/>
              </a:lnSpc>
              <a:defRPr/>
            </a:pPr>
            <a:r>
              <a:rPr lang="en-IN" sz="800" kern="1200" dirty="0">
                <a:solidFill>
                  <a:schemeClr val="tx1"/>
                </a:solidFill>
                <a:latin typeface="EYInterstate" panose="02000503020000020004" pitchFamily="2" charset="0"/>
                <a:ea typeface="+mn-ea"/>
                <a:cs typeface="+mn-cs"/>
              </a:rPr>
              <a:t>Accelerators</a:t>
            </a:r>
            <a:endParaRPr lang="en-US" sz="800" kern="1200" dirty="0">
              <a:solidFill>
                <a:schemeClr val="tx1"/>
              </a:solidFill>
              <a:latin typeface="EYInterstate" panose="02000503020000020004" pitchFamily="2" charset="0"/>
              <a:ea typeface="+mn-ea"/>
              <a:cs typeface="+mn-cs"/>
            </a:endParaRPr>
          </a:p>
        </p:txBody>
      </p:sp>
      <p:sp>
        <p:nvSpPr>
          <p:cNvPr id="34" name="Parallelogram 33">
            <a:extLst>
              <a:ext uri="{FF2B5EF4-FFF2-40B4-BE49-F238E27FC236}">
                <a16:creationId xmlns:a16="http://schemas.microsoft.com/office/drawing/2014/main" id="{1622258F-C7B6-4A6E-8190-4DD4440202E2}"/>
              </a:ext>
            </a:extLst>
          </p:cNvPr>
          <p:cNvSpPr>
            <a:spLocks/>
          </p:cNvSpPr>
          <p:nvPr userDrawn="1"/>
        </p:nvSpPr>
        <p:spPr>
          <a:xfrm>
            <a:off x="948655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lvl="0" algn="ctr" defTabSz="914400" rtl="0" eaLnBrk="1" latinLnBrk="0" hangingPunct="1">
              <a:lnSpc>
                <a:spcPct val="90000"/>
              </a:lnSpc>
              <a:defRPr/>
            </a:pPr>
            <a:r>
              <a:rPr lang="en-IN" sz="800" kern="1200" dirty="0">
                <a:solidFill>
                  <a:schemeClr val="tx1"/>
                </a:solidFill>
                <a:latin typeface="EYInterstate" panose="02000503020000020004" pitchFamily="2" charset="0"/>
                <a:ea typeface="+mn-ea"/>
                <a:cs typeface="+mn-cs"/>
              </a:rPr>
              <a:t>Assumptions</a:t>
            </a:r>
            <a:endParaRPr lang="en-US" sz="800" kern="1200" spc="-20" baseline="0" dirty="0">
              <a:solidFill>
                <a:schemeClr val="tx1"/>
              </a:solidFill>
              <a:latin typeface="EYInterstate" panose="02000503020000020004" pitchFamily="2" charset="0"/>
              <a:ea typeface="+mn-ea"/>
              <a:cs typeface="+mn-cs"/>
            </a:endParaRPr>
          </a:p>
        </p:txBody>
      </p:sp>
      <p:sp>
        <p:nvSpPr>
          <p:cNvPr id="36" name="Parallelogram 35">
            <a:extLst>
              <a:ext uri="{FF2B5EF4-FFF2-40B4-BE49-F238E27FC236}">
                <a16:creationId xmlns:a16="http://schemas.microsoft.com/office/drawing/2014/main" id="{41CEE71C-AFCA-4220-92C0-8B04263DEF61}"/>
              </a:ext>
            </a:extLst>
          </p:cNvPr>
          <p:cNvSpPr>
            <a:spLocks/>
          </p:cNvSpPr>
          <p:nvPr userDrawn="1"/>
        </p:nvSpPr>
        <p:spPr>
          <a:xfrm>
            <a:off x="10592437"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lvl="0" algn="ctr" defTabSz="914400" rtl="0" eaLnBrk="1" latinLnBrk="0" hangingPunct="1">
              <a:lnSpc>
                <a:spcPct val="90000"/>
              </a:lnSpc>
              <a:defRPr/>
            </a:pPr>
            <a:r>
              <a:rPr lang="en-IN" sz="800" kern="1200" dirty="0">
                <a:solidFill>
                  <a:schemeClr val="tx1"/>
                </a:solidFill>
                <a:latin typeface="EYInterstate" panose="02000503020000020004" pitchFamily="2" charset="0"/>
                <a:ea typeface="+mn-ea"/>
                <a:cs typeface="+mn-cs"/>
              </a:rPr>
              <a:t>Appendix</a:t>
            </a:r>
            <a:endParaRPr lang="en-US" sz="800" kern="1200" dirty="0">
              <a:solidFill>
                <a:schemeClr val="tx1"/>
              </a:solidFill>
              <a:latin typeface="EYInterstate" panose="02000503020000020004" pitchFamily="2" charset="0"/>
              <a:ea typeface="+mn-ea"/>
              <a:cs typeface="+mn-cs"/>
            </a:endParaRPr>
          </a:p>
        </p:txBody>
      </p:sp>
      <p:sp>
        <p:nvSpPr>
          <p:cNvPr id="37" name="Parallelogram 36">
            <a:extLst>
              <a:ext uri="{FF2B5EF4-FFF2-40B4-BE49-F238E27FC236}">
                <a16:creationId xmlns:a16="http://schemas.microsoft.com/office/drawing/2014/main" id="{BA1DECB2-9721-46A2-8FBD-68E15A0CC11E}"/>
              </a:ext>
            </a:extLst>
          </p:cNvPr>
          <p:cNvSpPr>
            <a:spLocks/>
          </p:cNvSpPr>
          <p:nvPr userDrawn="1"/>
        </p:nvSpPr>
        <p:spPr>
          <a:xfrm>
            <a:off x="1745396" y="6411951"/>
            <a:ext cx="941832" cy="382585"/>
          </a:xfrm>
          <a:prstGeom prst="parallelogram">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lvl="0" algn="ctr" defTabSz="914400" rtl="0" eaLnBrk="1" latinLnBrk="0" hangingPunct="1">
              <a:lnSpc>
                <a:spcPct val="90000"/>
              </a:lnSpc>
              <a:defRPr/>
            </a:pPr>
            <a:r>
              <a:rPr lang="en-IN" sz="800" kern="1200" spc="-20" baseline="0" dirty="0">
                <a:solidFill>
                  <a:schemeClr val="tx1"/>
                </a:solidFill>
                <a:latin typeface="EYInterstate" panose="02000503020000020004" pitchFamily="2" charset="0"/>
                <a:ea typeface="+mn-ea"/>
                <a:cs typeface="+mn-cs"/>
              </a:rPr>
              <a:t>Implementation approach </a:t>
            </a:r>
            <a:endParaRPr lang="en-US" sz="800" kern="1200" spc="-20" baseline="0" dirty="0">
              <a:solidFill>
                <a:schemeClr val="tx1"/>
              </a:solidFill>
              <a:latin typeface="EYInterstate" panose="02000503020000020004" pitchFamily="2" charset="0"/>
              <a:ea typeface="+mn-ea"/>
              <a:cs typeface="+mn-cs"/>
            </a:endParaRPr>
          </a:p>
        </p:txBody>
      </p:sp>
    </p:spTree>
    <p:extLst>
      <p:ext uri="{BB962C8B-B14F-4D97-AF65-F5344CB8AC3E}">
        <p14:creationId xmlns:p14="http://schemas.microsoft.com/office/powerpoint/2010/main" val="1447478763"/>
      </p:ext>
    </p:extLst>
  </p:cSld>
  <p:clrMap bg1="lt1" tx1="dk1" bg2="lt2" tx2="dk2" accent1="accent1" accent2="accent2" accent3="accent3" accent4="accent4" accent5="accent5" accent6="accent6" hlink="hlink" folHlink="folHlink"/>
  <p:sldLayoutIdLst>
    <p:sldLayoutId id="214748421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434" rtl="0" eaLnBrk="1" latinLnBrk="0" hangingPunct="1">
        <a:lnSpc>
          <a:spcPct val="85000"/>
        </a:lnSpc>
        <a:spcBef>
          <a:spcPct val="0"/>
        </a:spcBef>
        <a:buNone/>
        <a:defRPr sz="2400" b="0" kern="1200">
          <a:solidFill>
            <a:schemeClr val="tx1"/>
          </a:solidFill>
          <a:latin typeface="EYInterstate Light" panose="02000506000000020004" pitchFamily="2" charset="0"/>
          <a:ea typeface="+mj-ea"/>
          <a:cs typeface="Arial" pitchFamily="34" charset="0"/>
        </a:defRPr>
      </a:lvl1pPr>
    </p:titleStyle>
    <p:bodyStyle>
      <a:lvl1pPr marL="0" indent="0" algn="l" defTabSz="685434" rtl="0" eaLnBrk="1" latinLnBrk="0" hangingPunct="1">
        <a:spcBef>
          <a:spcPts val="0"/>
        </a:spcBef>
        <a:spcAft>
          <a:spcPts val="600"/>
        </a:spcAft>
        <a:buClr>
          <a:schemeClr val="tx2"/>
        </a:buClr>
        <a:buSzPct val="110000"/>
        <a:buFont typeface="EYInterstate Light" panose="02000506000000020004" pitchFamily="2" charset="0"/>
        <a:buNone/>
        <a:defRPr sz="1000" kern="1200">
          <a:solidFill>
            <a:schemeClr val="bg1"/>
          </a:solidFill>
          <a:latin typeface="EYInterstate Light" panose="02000506000000020004" pitchFamily="2" charset="0"/>
          <a:ea typeface="+mn-ea"/>
          <a:cs typeface="+mn-cs"/>
        </a:defRPr>
      </a:lvl1pPr>
      <a:lvl2pPr marL="173038" indent="-173038" algn="l" defTabSz="685434" rtl="0" eaLnBrk="1" latinLnBrk="0" hangingPunct="1">
        <a:spcBef>
          <a:spcPts val="0"/>
        </a:spcBef>
        <a:spcAft>
          <a:spcPts val="600"/>
        </a:spcAft>
        <a:buClr>
          <a:schemeClr val="tx2"/>
        </a:buClr>
        <a:buSzPct val="110000"/>
        <a:buFont typeface="EYInterstate Light" panose="02000506000000020004" pitchFamily="2" charset="0"/>
        <a:buChar char="•"/>
        <a:defRPr sz="1000" kern="1200">
          <a:solidFill>
            <a:schemeClr val="bg1"/>
          </a:solidFill>
          <a:latin typeface="EYInterstate Light" panose="02000506000000020004" pitchFamily="2" charset="0"/>
          <a:ea typeface="+mn-ea"/>
          <a:cs typeface="+mn-cs"/>
        </a:defRPr>
      </a:lvl2pPr>
      <a:lvl3pPr marL="284163" indent="-95250" algn="l" defTabSz="685434" rtl="0" eaLnBrk="1" latinLnBrk="0" hangingPunct="1">
        <a:spcBef>
          <a:spcPct val="20000"/>
        </a:spcBef>
        <a:buClr>
          <a:schemeClr val="tx2"/>
        </a:buClr>
        <a:buSzPct val="110000"/>
        <a:buFont typeface="EYInterstate Light" panose="02000506000000020004" pitchFamily="2" charset="0"/>
        <a:buChar char="•"/>
        <a:defRPr sz="1000" kern="1200">
          <a:solidFill>
            <a:schemeClr val="bg1"/>
          </a:solidFill>
          <a:latin typeface="EYInterstate Light" panose="02000506000000020004" pitchFamily="2" charset="0"/>
          <a:ea typeface="+mn-ea"/>
          <a:cs typeface="+mn-cs"/>
        </a:defRPr>
      </a:lvl3pPr>
      <a:lvl4pPr marL="400050" indent="-115888" algn="l" defTabSz="685434" rtl="0" eaLnBrk="1" latinLnBrk="0" hangingPunct="1">
        <a:spcBef>
          <a:spcPct val="20000"/>
        </a:spcBef>
        <a:buClr>
          <a:schemeClr val="tx2"/>
        </a:buClr>
        <a:buSzPct val="110000"/>
        <a:buFont typeface="EYInterstate Light" panose="02000506000000020004" pitchFamily="2" charset="0"/>
        <a:buChar char="•"/>
        <a:defRPr sz="1000" kern="1200">
          <a:solidFill>
            <a:schemeClr val="bg1"/>
          </a:solidFill>
          <a:latin typeface="EYInterstate Light" panose="02000506000000020004" pitchFamily="2" charset="0"/>
          <a:ea typeface="+mn-ea"/>
          <a:cs typeface="+mn-cs"/>
        </a:defRPr>
      </a:lvl4pPr>
      <a:lvl5pPr marL="514350" indent="-114300" algn="l" defTabSz="685434" rtl="0" eaLnBrk="1" latinLnBrk="0" hangingPunct="1">
        <a:spcBef>
          <a:spcPct val="20000"/>
        </a:spcBef>
        <a:buClr>
          <a:schemeClr val="tx2"/>
        </a:buClr>
        <a:buSzPct val="110000"/>
        <a:buFont typeface="EYInterstate Light" panose="02000506000000020004" pitchFamily="2" charset="0"/>
        <a:buChar char="•"/>
        <a:defRPr sz="10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en-US"/>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p15:clr>
            <a:srgbClr val="F26B43"/>
          </p15:clr>
        </p15:guide>
        <p15:guide id="2" pos="7296">
          <p15:clr>
            <a:srgbClr val="F26B43"/>
          </p15:clr>
        </p15:guide>
        <p15:guide id="3" pos="456">
          <p15:clr>
            <a:srgbClr val="F26B43"/>
          </p15:clr>
        </p15:guide>
        <p15:guide id="4" orient="horz" pos="1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23.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23.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xml"/><Relationship Id="rId5" Type="http://schemas.openxmlformats.org/officeDocument/2006/relationships/image" Target="../media/image23.emf"/><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xml"/><Relationship Id="rId5" Type="http://schemas.openxmlformats.org/officeDocument/2006/relationships/image" Target="../media/image23.emf"/><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7.xml"/><Relationship Id="rId5" Type="http://schemas.openxmlformats.org/officeDocument/2006/relationships/image" Target="../media/image23.emf"/><Relationship Id="rId4" Type="http://schemas.openxmlformats.org/officeDocument/2006/relationships/oleObject" Target="../embeddings/oleObject4.bin"/></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2.xml"/><Relationship Id="rId1" Type="http://schemas.openxmlformats.org/officeDocument/2006/relationships/tags" Target="../tags/tag8.xml"/><Relationship Id="rId5" Type="http://schemas.openxmlformats.org/officeDocument/2006/relationships/image" Target="../media/image23.emf"/><Relationship Id="rId4" Type="http://schemas.openxmlformats.org/officeDocument/2006/relationships/oleObject" Target="../embeddings/oleObject3.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2.xml"/><Relationship Id="rId5" Type="http://schemas.openxmlformats.org/officeDocument/2006/relationships/image" Target="../media/image23.e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4FAA-7EB3-DCCB-5F75-86CA72B7AD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E0A9BE-B435-07EA-4981-277BC48E25CA}"/>
              </a:ext>
            </a:extLst>
          </p:cNvPr>
          <p:cNvSpPr>
            <a:spLocks noGrp="1"/>
          </p:cNvSpPr>
          <p:nvPr>
            <p:ph type="title"/>
          </p:nvPr>
        </p:nvSpPr>
        <p:spPr>
          <a:xfrm>
            <a:off x="889762" y="2698751"/>
            <a:ext cx="5206238" cy="1654043"/>
          </a:xfrm>
        </p:spPr>
        <p:txBody>
          <a:bodyPr/>
          <a:lstStyle/>
          <a:p>
            <a:r>
              <a:rPr lang="en-US" dirty="0"/>
              <a:t>2026 Future Tax Leaders: hot topics in </a:t>
            </a:r>
            <a:r>
              <a:rPr lang="en-IN" altLang="en-US" sz="4400" dirty="0"/>
              <a:t>unrelated business income </a:t>
            </a:r>
            <a:endParaRPr lang="en-US" dirty="0"/>
          </a:p>
        </p:txBody>
      </p:sp>
      <p:sp>
        <p:nvSpPr>
          <p:cNvPr id="3" name="Text Placeholder 2">
            <a:extLst>
              <a:ext uri="{FF2B5EF4-FFF2-40B4-BE49-F238E27FC236}">
                <a16:creationId xmlns:a16="http://schemas.microsoft.com/office/drawing/2014/main" id="{54438CF1-E6DA-B69C-49CE-ED6C746226E4}"/>
              </a:ext>
            </a:extLst>
          </p:cNvPr>
          <p:cNvSpPr>
            <a:spLocks noGrp="1"/>
          </p:cNvSpPr>
          <p:nvPr>
            <p:ph type="body" sz="quarter" idx="10"/>
          </p:nvPr>
        </p:nvSpPr>
        <p:spPr>
          <a:xfrm>
            <a:off x="889762" y="5047485"/>
            <a:ext cx="4906010" cy="246221"/>
          </a:xfrm>
        </p:spPr>
        <p:txBody>
          <a:bodyPr/>
          <a:lstStyle/>
          <a:p>
            <a:r>
              <a:rPr lang="en-US" dirty="0"/>
              <a:t>Thursday, 30 April 2026</a:t>
            </a:r>
          </a:p>
        </p:txBody>
      </p:sp>
    </p:spTree>
    <p:extLst>
      <p:ext uri="{BB962C8B-B14F-4D97-AF65-F5344CB8AC3E}">
        <p14:creationId xmlns:p14="http://schemas.microsoft.com/office/powerpoint/2010/main" val="22151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4DE99-CE88-386E-4EBE-30CB9AAE14A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48048A2-421E-A1F4-B2F4-D77CD5EEBBB1}"/>
              </a:ext>
            </a:extLst>
          </p:cNvPr>
          <p:cNvSpPr>
            <a:spLocks noGrp="1"/>
          </p:cNvSpPr>
          <p:nvPr>
            <p:ph type="title"/>
          </p:nvPr>
        </p:nvSpPr>
        <p:spPr>
          <a:xfrm>
            <a:off x="485523" y="382588"/>
            <a:ext cx="11224347" cy="638175"/>
          </a:xfrm>
        </p:spPr>
        <p:txBody>
          <a:bodyPr/>
          <a:lstStyle/>
          <a:p>
            <a:r>
              <a:rPr lang="en-US" dirty="0"/>
              <a:t>Step 1: Is it unrelated?</a:t>
            </a:r>
          </a:p>
        </p:txBody>
      </p:sp>
      <p:sp>
        <p:nvSpPr>
          <p:cNvPr id="18" name="Content Placeholder 17">
            <a:extLst>
              <a:ext uri="{FF2B5EF4-FFF2-40B4-BE49-F238E27FC236}">
                <a16:creationId xmlns:a16="http://schemas.microsoft.com/office/drawing/2014/main" id="{69EF6271-9119-8F24-C50B-BC80051EEB4D}"/>
              </a:ext>
            </a:extLst>
          </p:cNvPr>
          <p:cNvSpPr>
            <a:spLocks noGrp="1"/>
          </p:cNvSpPr>
          <p:nvPr>
            <p:ph sz="quarter" idx="16"/>
          </p:nvPr>
        </p:nvSpPr>
        <p:spPr>
          <a:xfrm>
            <a:off x="485520" y="1411287"/>
            <a:ext cx="5356800" cy="4638675"/>
          </a:xfrm>
        </p:spPr>
        <p:txBody>
          <a:bodyPr/>
          <a:lstStyle/>
          <a:p>
            <a:pPr lvl="0"/>
            <a:r>
              <a:rPr lang="en-IN" altLang="en-US" sz="1800" dirty="0"/>
              <a:t>Under IRC 513, is the activity:</a:t>
            </a:r>
          </a:p>
          <a:p>
            <a:pPr lvl="1"/>
            <a:r>
              <a:rPr lang="en-IN" altLang="en-US" dirty="0"/>
              <a:t>A trade or business?</a:t>
            </a:r>
          </a:p>
          <a:p>
            <a:pPr lvl="1"/>
            <a:r>
              <a:rPr lang="en-IN" altLang="en-US" dirty="0"/>
              <a:t>Regularly carried on?</a:t>
            </a:r>
          </a:p>
          <a:p>
            <a:pPr lvl="1"/>
            <a:r>
              <a:rPr lang="en-IN" altLang="en-US" dirty="0"/>
              <a:t>Not substantially related to the organization’s exempt purposes?</a:t>
            </a:r>
            <a:endParaRPr lang="en-US" dirty="0"/>
          </a:p>
        </p:txBody>
      </p:sp>
      <p:sp>
        <p:nvSpPr>
          <p:cNvPr id="2" name="Arrow: Down 1">
            <a:extLst>
              <a:ext uri="{FF2B5EF4-FFF2-40B4-BE49-F238E27FC236}">
                <a16:creationId xmlns:a16="http://schemas.microsoft.com/office/drawing/2014/main" id="{E63FE7DC-62BD-601E-F62C-B2B934369958}"/>
              </a:ext>
            </a:extLst>
          </p:cNvPr>
          <p:cNvSpPr/>
          <p:nvPr/>
        </p:nvSpPr>
        <p:spPr>
          <a:xfrm>
            <a:off x="9281964" y="3791230"/>
            <a:ext cx="228600" cy="777858"/>
          </a:xfrm>
          <a:prstGeom prst="downArrow">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3" name="Rectangle 2">
            <a:extLst>
              <a:ext uri="{FF2B5EF4-FFF2-40B4-BE49-F238E27FC236}">
                <a16:creationId xmlns:a16="http://schemas.microsoft.com/office/drawing/2014/main" id="{42B601FF-0036-E12C-41FB-E648F0E745F9}"/>
              </a:ext>
            </a:extLst>
          </p:cNvPr>
          <p:cNvSpPr/>
          <p:nvPr/>
        </p:nvSpPr>
        <p:spPr>
          <a:xfrm>
            <a:off x="7255044" y="4608983"/>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rgbClr val="FFFFFF"/>
              </a:solidFill>
            </a:endParaRPr>
          </a:p>
        </p:txBody>
      </p:sp>
      <p:sp>
        <p:nvSpPr>
          <p:cNvPr id="4" name="Arrow: Down 3">
            <a:extLst>
              <a:ext uri="{FF2B5EF4-FFF2-40B4-BE49-F238E27FC236}">
                <a16:creationId xmlns:a16="http://schemas.microsoft.com/office/drawing/2014/main" id="{572641E1-A5EA-5CD1-D74A-CCCCC583BA43}"/>
              </a:ext>
            </a:extLst>
          </p:cNvPr>
          <p:cNvSpPr/>
          <p:nvPr/>
        </p:nvSpPr>
        <p:spPr>
          <a:xfrm>
            <a:off x="9281964" y="2179758"/>
            <a:ext cx="228600" cy="777858"/>
          </a:xfrm>
          <a:prstGeom prst="downArrow">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6" name="Rectangle 5">
            <a:extLst>
              <a:ext uri="{FF2B5EF4-FFF2-40B4-BE49-F238E27FC236}">
                <a16:creationId xmlns:a16="http://schemas.microsoft.com/office/drawing/2014/main" id="{FB27ED36-A4B6-0B28-88CC-D43B1CF389EF}"/>
              </a:ext>
            </a:extLst>
          </p:cNvPr>
          <p:cNvSpPr/>
          <p:nvPr/>
        </p:nvSpPr>
        <p:spPr>
          <a:xfrm>
            <a:off x="7255044" y="1437296"/>
            <a:ext cx="4419600" cy="990600"/>
          </a:xfrm>
          <a:prstGeom prst="rect">
            <a:avLst/>
          </a:prstGeom>
          <a:solidFill>
            <a:srgbClr val="747480"/>
          </a:solidFill>
          <a:ln w="6350">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FFFF"/>
                </a:solidFill>
              </a:rPr>
              <a:t>1. Unrelated?</a:t>
            </a:r>
          </a:p>
        </p:txBody>
      </p:sp>
      <p:sp>
        <p:nvSpPr>
          <p:cNvPr id="8" name="Rectangle 7">
            <a:extLst>
              <a:ext uri="{FF2B5EF4-FFF2-40B4-BE49-F238E27FC236}">
                <a16:creationId xmlns:a16="http://schemas.microsoft.com/office/drawing/2014/main" id="{BA72598E-3B7F-7835-3B27-51955F2BBE08}"/>
              </a:ext>
            </a:extLst>
          </p:cNvPr>
          <p:cNvSpPr/>
          <p:nvPr/>
        </p:nvSpPr>
        <p:spPr>
          <a:xfrm>
            <a:off x="7255044" y="3009225"/>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rgbClr val="FFFFFF"/>
              </a:solidFill>
            </a:endParaRPr>
          </a:p>
        </p:txBody>
      </p:sp>
      <p:sp>
        <p:nvSpPr>
          <p:cNvPr id="11" name="TextBox 20">
            <a:extLst>
              <a:ext uri="{FF2B5EF4-FFF2-40B4-BE49-F238E27FC236}">
                <a16:creationId xmlns:a16="http://schemas.microsoft.com/office/drawing/2014/main" id="{50221ECE-0B69-6E22-2BFA-E7B43917DAA1}"/>
              </a:ext>
            </a:extLst>
          </p:cNvPr>
          <p:cNvSpPr txBox="1"/>
          <p:nvPr/>
        </p:nvSpPr>
        <p:spPr>
          <a:xfrm>
            <a:off x="7255044" y="3009225"/>
            <a:ext cx="4419600" cy="990600"/>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rgbClr val="FFFFFF"/>
              </a:solidFill>
            </a:endParaRPr>
          </a:p>
        </p:txBody>
      </p:sp>
      <p:sp>
        <p:nvSpPr>
          <p:cNvPr id="12" name="TextBox 3">
            <a:extLst>
              <a:ext uri="{FF2B5EF4-FFF2-40B4-BE49-F238E27FC236}">
                <a16:creationId xmlns:a16="http://schemas.microsoft.com/office/drawing/2014/main" id="{640127B0-AFC7-8046-C67E-CB6D3FF53B7B}"/>
              </a:ext>
            </a:extLst>
          </p:cNvPr>
          <p:cNvSpPr txBox="1"/>
          <p:nvPr/>
        </p:nvSpPr>
        <p:spPr>
          <a:xfrm>
            <a:off x="7255044" y="1449363"/>
            <a:ext cx="4419600" cy="990599"/>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200" b="0"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400" b="1" dirty="0"/>
          </a:p>
        </p:txBody>
      </p:sp>
      <p:sp>
        <p:nvSpPr>
          <p:cNvPr id="13" name="TextBox 26">
            <a:extLst>
              <a:ext uri="{FF2B5EF4-FFF2-40B4-BE49-F238E27FC236}">
                <a16:creationId xmlns:a16="http://schemas.microsoft.com/office/drawing/2014/main" id="{2F5F0DBC-E3B7-AA1B-0AC7-DC1E6BEEB54C}"/>
              </a:ext>
            </a:extLst>
          </p:cNvPr>
          <p:cNvSpPr txBox="1"/>
          <p:nvPr/>
        </p:nvSpPr>
        <p:spPr>
          <a:xfrm>
            <a:off x="7255044" y="4621049"/>
            <a:ext cx="4419600" cy="985806"/>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A" sz="2000" dirty="0"/>
          </a:p>
        </p:txBody>
      </p:sp>
    </p:spTree>
    <p:extLst>
      <p:ext uri="{BB962C8B-B14F-4D97-AF65-F5344CB8AC3E}">
        <p14:creationId xmlns:p14="http://schemas.microsoft.com/office/powerpoint/2010/main" val="3739295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A17D9-6056-3188-43C1-028E5038A4F6}"/>
              </a:ext>
            </a:extLst>
          </p:cNvPr>
          <p:cNvSpPr>
            <a:spLocks noGrp="1"/>
          </p:cNvSpPr>
          <p:nvPr>
            <p:ph type="title"/>
          </p:nvPr>
        </p:nvSpPr>
        <p:spPr/>
        <p:txBody>
          <a:bodyPr/>
          <a:lstStyle/>
          <a:p>
            <a:r>
              <a:rPr lang="en-US" dirty="0"/>
              <a:t>Trade or business requirement</a:t>
            </a:r>
          </a:p>
        </p:txBody>
      </p:sp>
      <p:sp>
        <p:nvSpPr>
          <p:cNvPr id="26" name="Rectangle 25">
            <a:extLst>
              <a:ext uri="{FF2B5EF4-FFF2-40B4-BE49-F238E27FC236}">
                <a16:creationId xmlns:a16="http://schemas.microsoft.com/office/drawing/2014/main" id="{8050D0F4-D00F-73FB-A32D-9652D6572EC0}"/>
              </a:ext>
            </a:extLst>
          </p:cNvPr>
          <p:cNvSpPr/>
          <p:nvPr/>
        </p:nvSpPr>
        <p:spPr>
          <a:xfrm rot="5400000">
            <a:off x="5876358" y="-625423"/>
            <a:ext cx="989495" cy="6947274"/>
          </a:xfrm>
          <a:prstGeom prst="rect">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marR="0" lvl="0" indent="-252000" algn="l" defTabSz="914400" rtl="0" eaLnBrk="1" fontAlgn="auto" latinLnBrk="0" hangingPunct="1">
              <a:lnSpc>
                <a:spcPct val="90000"/>
              </a:lnSpc>
              <a:spcBef>
                <a:spcPts val="400"/>
              </a:spcBef>
              <a:spcAft>
                <a:spcPts val="400"/>
              </a:spcAft>
              <a:buClr>
                <a:srgbClr val="FFE600"/>
              </a:buClr>
              <a:buSzTx/>
              <a:buFont typeface="Wingdings" pitchFamily="2" charset="2"/>
              <a:buChar char="§"/>
              <a:tabLst/>
              <a:defRPr/>
            </a:pPr>
            <a:endParaRPr kumimoji="0" lang="en-CA" sz="2000" b="0" i="0" u="none" strike="noStrike" kern="1200" cap="none" spc="0" normalizeH="0" baseline="0" noProof="0" dirty="0">
              <a:ln>
                <a:noFill/>
              </a:ln>
              <a:solidFill>
                <a:srgbClr val="1A1A24"/>
              </a:solidFill>
              <a:effectLst/>
              <a:uLnTx/>
              <a:uFillTx/>
              <a:latin typeface="EYInterstate Light"/>
              <a:ea typeface="+mn-ea"/>
              <a:cs typeface="+mn-cs"/>
            </a:endParaRPr>
          </a:p>
        </p:txBody>
      </p:sp>
      <p:sp>
        <p:nvSpPr>
          <p:cNvPr id="27" name="Rectangle 26">
            <a:extLst>
              <a:ext uri="{FF2B5EF4-FFF2-40B4-BE49-F238E27FC236}">
                <a16:creationId xmlns:a16="http://schemas.microsoft.com/office/drawing/2014/main" id="{91A25724-B1CE-F989-B19E-B04105717D04}"/>
              </a:ext>
            </a:extLst>
          </p:cNvPr>
          <p:cNvSpPr/>
          <p:nvPr/>
        </p:nvSpPr>
        <p:spPr>
          <a:xfrm rot="5400000">
            <a:off x="1694184" y="2139677"/>
            <a:ext cx="989495" cy="1417074"/>
          </a:xfrm>
          <a:prstGeom prst="rect">
            <a:avLst/>
          </a:prstGeom>
          <a:noFill/>
          <a:ln w="6350">
            <a:solidFill>
              <a:srgbClr val="747480"/>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IN" sz="1400" b="1" kern="0" spc="-30" dirty="0">
                <a:solidFill>
                  <a:srgbClr val="FFFFFF"/>
                </a:solidFill>
                <a:latin typeface="EYInterstate" panose="02000503020000020004" pitchFamily="2" charset="0"/>
              </a:rPr>
              <a:t>Competition and</a:t>
            </a:r>
          </a:p>
          <a:p>
            <a:pPr marL="0" marR="0" lvl="0" indent="0" algn="ctr" defTabSz="914400" rtl="0" eaLnBrk="1" fontAlgn="auto" latinLnBrk="0" hangingPunct="1">
              <a:spcBef>
                <a:spcPts val="0"/>
              </a:spcBef>
              <a:spcAft>
                <a:spcPts val="0"/>
              </a:spcAft>
              <a:buClrTx/>
              <a:buSzTx/>
              <a:buFontTx/>
              <a:buNone/>
              <a:tabLst/>
              <a:defRPr/>
            </a:pPr>
            <a:r>
              <a:rPr kumimoji="0" lang="en-IN" sz="1400" b="1"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commerciality</a:t>
            </a:r>
          </a:p>
        </p:txBody>
      </p:sp>
      <p:sp>
        <p:nvSpPr>
          <p:cNvPr id="28" name="Rectangle 27">
            <a:extLst>
              <a:ext uri="{FF2B5EF4-FFF2-40B4-BE49-F238E27FC236}">
                <a16:creationId xmlns:a16="http://schemas.microsoft.com/office/drawing/2014/main" id="{04666218-CD06-A197-2DAD-AE3B40EFA444}"/>
              </a:ext>
            </a:extLst>
          </p:cNvPr>
          <p:cNvSpPr>
            <a:spLocks/>
          </p:cNvSpPr>
          <p:nvPr/>
        </p:nvSpPr>
        <p:spPr>
          <a:xfrm>
            <a:off x="3140004" y="2489687"/>
            <a:ext cx="6030970" cy="717052"/>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YInterstate Light"/>
                <a:ea typeface="+mn-ea"/>
                <a:cs typeface="+mn-cs"/>
              </a:rPr>
              <a:t>Activity must be of type that presents sufficient likelihood of unfair competition with nonexempt business endeavors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FFFF"/>
              </a:solidFill>
              <a:latin typeface="EYInterstate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EYInterstate Light"/>
              </a:rPr>
              <a:t> </a:t>
            </a:r>
            <a:r>
              <a:rPr kumimoji="0" lang="en-US" sz="1200" b="1" i="0" u="none" strike="noStrike" kern="1200" cap="none" spc="0" normalizeH="0" baseline="0" noProof="0" dirty="0">
                <a:ln>
                  <a:noFill/>
                </a:ln>
                <a:solidFill>
                  <a:srgbClr val="FFFFFF"/>
                </a:solidFill>
                <a:effectLst/>
                <a:uLnTx/>
                <a:uFillTx/>
                <a:latin typeface="EYInterstate Light"/>
                <a:ea typeface="+mn-ea"/>
                <a:cs typeface="+mn-cs"/>
              </a:rPr>
              <a:t>Does not matter if actual competition with taxable entities takes place</a:t>
            </a:r>
          </a:p>
        </p:txBody>
      </p:sp>
      <p:sp>
        <p:nvSpPr>
          <p:cNvPr id="6" name="Title 1">
            <a:extLst>
              <a:ext uri="{FF2B5EF4-FFF2-40B4-BE49-F238E27FC236}">
                <a16:creationId xmlns:a16="http://schemas.microsoft.com/office/drawing/2014/main" id="{D2DFEAC1-EF83-FFE3-7373-4E27B8CB2D98}"/>
              </a:ext>
            </a:extLst>
          </p:cNvPr>
          <p:cNvSpPr txBox="1">
            <a:spLocks/>
          </p:cNvSpPr>
          <p:nvPr/>
        </p:nvSpPr>
        <p:spPr>
          <a:xfrm>
            <a:off x="1505044" y="511533"/>
            <a:ext cx="10339899" cy="1287897"/>
          </a:xfrm>
          <a:prstGeom prst="rect">
            <a:avLst/>
          </a:prstGeom>
        </p:spPr>
        <p:txBody>
          <a:bodyPr vert="horz" lIns="0" tIns="0" rIns="0" bIns="0" rtlCol="0" anchor="t" anchorCtr="0">
            <a:noAutofit/>
          </a:bodyPr>
          <a:lstStyle>
            <a:defPPr>
              <a:defRPr lang="en-US"/>
            </a:defPPr>
            <a:lvl1pPr marL="0"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CA" sz="2400" b="1" i="0" u="none" strike="noStrike" kern="1200" cap="none" spc="0" normalizeH="0" baseline="0" noProof="0" dirty="0">
              <a:ln>
                <a:noFill/>
              </a:ln>
              <a:solidFill>
                <a:srgbClr val="FFE600"/>
              </a:solidFill>
              <a:effectLst/>
              <a:uLnTx/>
              <a:uFillTx/>
              <a:latin typeface="EYInterstate" panose="02000503020000020004" pitchFamily="2" charset="0"/>
              <a:ea typeface="+mj-ea"/>
              <a:cs typeface="Arial" pitchFamily="34" charset="0"/>
            </a:endParaRPr>
          </a:p>
        </p:txBody>
      </p:sp>
      <p:sp>
        <p:nvSpPr>
          <p:cNvPr id="15" name="Rectangle 14">
            <a:extLst>
              <a:ext uri="{FF2B5EF4-FFF2-40B4-BE49-F238E27FC236}">
                <a16:creationId xmlns:a16="http://schemas.microsoft.com/office/drawing/2014/main" id="{7376A4A1-70CA-0E1D-D25A-41F673490417}"/>
              </a:ext>
            </a:extLst>
          </p:cNvPr>
          <p:cNvSpPr/>
          <p:nvPr/>
        </p:nvSpPr>
        <p:spPr>
          <a:xfrm rot="5400000">
            <a:off x="5853026" y="487931"/>
            <a:ext cx="989495" cy="6947274"/>
          </a:xfrm>
          <a:prstGeom prst="rect">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marR="0" lvl="0" indent="-252000" algn="l" defTabSz="914400" rtl="0" eaLnBrk="1" fontAlgn="auto" latinLnBrk="0" hangingPunct="1">
              <a:lnSpc>
                <a:spcPct val="90000"/>
              </a:lnSpc>
              <a:spcBef>
                <a:spcPts val="400"/>
              </a:spcBef>
              <a:spcAft>
                <a:spcPts val="400"/>
              </a:spcAft>
              <a:buClr>
                <a:srgbClr val="FFE600"/>
              </a:buClr>
              <a:buSzTx/>
              <a:buFont typeface="Wingdings" pitchFamily="2" charset="2"/>
              <a:buChar char="§"/>
              <a:tabLst/>
              <a:defRPr/>
            </a:pPr>
            <a:endParaRPr kumimoji="0" lang="en-CA" sz="2000" b="0" i="0" u="none" strike="noStrike" kern="1200" cap="none" spc="0" normalizeH="0" baseline="0" noProof="0" dirty="0">
              <a:ln>
                <a:noFill/>
              </a:ln>
              <a:solidFill>
                <a:srgbClr val="1A1A24"/>
              </a:solidFill>
              <a:effectLst/>
              <a:uLnTx/>
              <a:uFillTx/>
              <a:latin typeface="EYInterstate Light"/>
              <a:ea typeface="+mn-ea"/>
              <a:cs typeface="+mn-cs"/>
            </a:endParaRPr>
          </a:p>
        </p:txBody>
      </p:sp>
      <p:sp>
        <p:nvSpPr>
          <p:cNvPr id="16" name="Rectangle 15">
            <a:extLst>
              <a:ext uri="{FF2B5EF4-FFF2-40B4-BE49-F238E27FC236}">
                <a16:creationId xmlns:a16="http://schemas.microsoft.com/office/drawing/2014/main" id="{0747FF03-C9C0-9F12-AB62-63F3B5BD0B47}"/>
              </a:ext>
            </a:extLst>
          </p:cNvPr>
          <p:cNvSpPr>
            <a:spLocks/>
          </p:cNvSpPr>
          <p:nvPr/>
        </p:nvSpPr>
        <p:spPr>
          <a:xfrm>
            <a:off x="3140005" y="3603041"/>
            <a:ext cx="6030970" cy="717052"/>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IN" altLang="en-US" sz="1200" b="1" dirty="0">
                <a:solidFill>
                  <a:schemeClr val="bg1"/>
                </a:solidFill>
              </a:rPr>
              <a:t>Cannot cleanse unrelated activity because conduct a similar related activity</a:t>
            </a:r>
          </a:p>
          <a:p>
            <a:pPr lvl="0">
              <a:defRPr/>
            </a:pPr>
            <a:endParaRPr lang="en-IN" altLang="en-US" sz="1200" b="1" dirty="0">
              <a:solidFill>
                <a:schemeClr val="bg1"/>
              </a:solidFill>
            </a:endParaRPr>
          </a:p>
          <a:p>
            <a:pPr lvl="0">
              <a:defRPr/>
            </a:pPr>
            <a:r>
              <a:rPr lang="en-IN" altLang="en-US" sz="1200" b="1" dirty="0">
                <a:solidFill>
                  <a:schemeClr val="bg1"/>
                </a:solidFill>
              </a:rPr>
              <a:t>Activity retains own identity even if carried on as integral part of larger aggregate of similar activities</a:t>
            </a:r>
            <a:endParaRPr kumimoji="0" lang="en-CA" sz="1200" b="1"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18" name="Rectangle 17">
            <a:extLst>
              <a:ext uri="{FF2B5EF4-FFF2-40B4-BE49-F238E27FC236}">
                <a16:creationId xmlns:a16="http://schemas.microsoft.com/office/drawing/2014/main" id="{0FECE5CA-6786-78A5-1938-C1A8984E592D}"/>
              </a:ext>
            </a:extLst>
          </p:cNvPr>
          <p:cNvSpPr/>
          <p:nvPr/>
        </p:nvSpPr>
        <p:spPr>
          <a:xfrm rot="5400000">
            <a:off x="1694184" y="3253031"/>
            <a:ext cx="989495" cy="1417074"/>
          </a:xfrm>
          <a:prstGeom prst="rect">
            <a:avLst/>
          </a:prstGeom>
          <a:noFill/>
          <a:ln w="6350">
            <a:solidFill>
              <a:srgbClr val="747480"/>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IN" sz="1400" b="1"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Fragmentation</a:t>
            </a:r>
          </a:p>
        </p:txBody>
      </p:sp>
      <p:sp>
        <p:nvSpPr>
          <p:cNvPr id="9" name="Rectangle 8">
            <a:extLst>
              <a:ext uri="{FF2B5EF4-FFF2-40B4-BE49-F238E27FC236}">
                <a16:creationId xmlns:a16="http://schemas.microsoft.com/office/drawing/2014/main" id="{8EFD8797-D8E8-AEAD-C802-D8CEEBCD0AC4}"/>
              </a:ext>
            </a:extLst>
          </p:cNvPr>
          <p:cNvSpPr/>
          <p:nvPr/>
        </p:nvSpPr>
        <p:spPr>
          <a:xfrm rot="5400000">
            <a:off x="5866278" y="1601292"/>
            <a:ext cx="989495" cy="6947274"/>
          </a:xfrm>
          <a:prstGeom prst="rect">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marR="0" lvl="0" indent="-252000" algn="l" defTabSz="914400" rtl="0" eaLnBrk="1" fontAlgn="auto" latinLnBrk="0" hangingPunct="1">
              <a:lnSpc>
                <a:spcPct val="90000"/>
              </a:lnSpc>
              <a:spcBef>
                <a:spcPts val="400"/>
              </a:spcBef>
              <a:spcAft>
                <a:spcPts val="400"/>
              </a:spcAft>
              <a:buClr>
                <a:srgbClr val="FFE600"/>
              </a:buClr>
              <a:buSzTx/>
              <a:buFont typeface="Wingdings" pitchFamily="2" charset="2"/>
              <a:buChar char="§"/>
              <a:tabLst/>
              <a:defRPr/>
            </a:pPr>
            <a:endParaRPr kumimoji="0" lang="en-CA" sz="2000" b="0" i="0" u="none" strike="noStrike" kern="1200" cap="none" spc="0" normalizeH="0" baseline="0" noProof="0" dirty="0">
              <a:ln>
                <a:noFill/>
              </a:ln>
              <a:solidFill>
                <a:srgbClr val="1A1A24"/>
              </a:solidFill>
              <a:effectLst/>
              <a:uLnTx/>
              <a:uFillTx/>
              <a:latin typeface="EYInterstate Light"/>
              <a:ea typeface="+mn-ea"/>
              <a:cs typeface="+mn-cs"/>
            </a:endParaRPr>
          </a:p>
        </p:txBody>
      </p:sp>
      <p:sp>
        <p:nvSpPr>
          <p:cNvPr id="10" name="Rectangle 9">
            <a:extLst>
              <a:ext uri="{FF2B5EF4-FFF2-40B4-BE49-F238E27FC236}">
                <a16:creationId xmlns:a16="http://schemas.microsoft.com/office/drawing/2014/main" id="{C58DD413-0C94-6343-DE79-55266D65DE21}"/>
              </a:ext>
            </a:extLst>
          </p:cNvPr>
          <p:cNvSpPr>
            <a:spLocks/>
          </p:cNvSpPr>
          <p:nvPr/>
        </p:nvSpPr>
        <p:spPr>
          <a:xfrm>
            <a:off x="3129774" y="4716402"/>
            <a:ext cx="6481050" cy="717053"/>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YInterstate Light"/>
                <a:ea typeface="+mn-ea"/>
                <a:cs typeface="+mn-cs"/>
              </a:rPr>
              <a:t>May be evidence of lack of profit motive</a:t>
            </a:r>
          </a:p>
        </p:txBody>
      </p:sp>
      <p:sp>
        <p:nvSpPr>
          <p:cNvPr id="12" name="Rectangle 11">
            <a:extLst>
              <a:ext uri="{FF2B5EF4-FFF2-40B4-BE49-F238E27FC236}">
                <a16:creationId xmlns:a16="http://schemas.microsoft.com/office/drawing/2014/main" id="{3B67D027-0C1B-E2C0-99CE-42DFC6DC3C92}"/>
              </a:ext>
            </a:extLst>
          </p:cNvPr>
          <p:cNvSpPr/>
          <p:nvPr/>
        </p:nvSpPr>
        <p:spPr>
          <a:xfrm rot="5400000">
            <a:off x="1694183" y="4366392"/>
            <a:ext cx="989495" cy="1417074"/>
          </a:xfrm>
          <a:prstGeom prst="rect">
            <a:avLst/>
          </a:prstGeom>
          <a:noFill/>
          <a:ln w="6350">
            <a:solidFill>
              <a:srgbClr val="747480"/>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IN" sz="1400" b="1" i="0" u="none" strike="noStrike" kern="0" cap="none" spc="0" normalizeH="0" baseline="0" noProof="0" dirty="0">
                <a:ln>
                  <a:noFill/>
                </a:ln>
                <a:solidFill>
                  <a:schemeClr val="bg1"/>
                </a:solidFill>
                <a:effectLst/>
                <a:uLnTx/>
                <a:uFillTx/>
                <a:latin typeface="EYInterstate" panose="02000503020000020004" pitchFamily="2" charset="0"/>
                <a:ea typeface="+mn-ea"/>
                <a:cs typeface="+mn-cs"/>
              </a:rPr>
              <a:t>Activities consistently producing losses</a:t>
            </a:r>
          </a:p>
        </p:txBody>
      </p:sp>
      <p:sp>
        <p:nvSpPr>
          <p:cNvPr id="21" name="Rectangle 20">
            <a:extLst>
              <a:ext uri="{FF2B5EF4-FFF2-40B4-BE49-F238E27FC236}">
                <a16:creationId xmlns:a16="http://schemas.microsoft.com/office/drawing/2014/main" id="{FF903625-7658-C9B5-103A-85E48A677259}"/>
              </a:ext>
            </a:extLst>
          </p:cNvPr>
          <p:cNvSpPr/>
          <p:nvPr/>
        </p:nvSpPr>
        <p:spPr>
          <a:xfrm rot="5400000">
            <a:off x="5898816" y="-1765553"/>
            <a:ext cx="989495" cy="7000829"/>
          </a:xfrm>
          <a:prstGeom prst="rect">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marR="0" lvl="0" indent="-252000" algn="l" defTabSz="914400" rtl="0" eaLnBrk="1" fontAlgn="auto" latinLnBrk="0" hangingPunct="1">
              <a:lnSpc>
                <a:spcPct val="90000"/>
              </a:lnSpc>
              <a:spcBef>
                <a:spcPts val="400"/>
              </a:spcBef>
              <a:spcAft>
                <a:spcPts val="400"/>
              </a:spcAft>
              <a:buClr>
                <a:srgbClr val="FFE600"/>
              </a:buClr>
              <a:buSzTx/>
              <a:buFont typeface="Wingdings" pitchFamily="2" charset="2"/>
              <a:buChar char="§"/>
              <a:tabLst/>
              <a:defRPr/>
            </a:pPr>
            <a:endParaRPr kumimoji="0" lang="en-CA" sz="2000" b="0" i="0" u="none" strike="noStrike" kern="1200" cap="none" spc="0" normalizeH="0" baseline="0" noProof="0" dirty="0">
              <a:ln>
                <a:noFill/>
              </a:ln>
              <a:solidFill>
                <a:srgbClr val="1A1A24"/>
              </a:solidFill>
              <a:effectLst/>
              <a:uLnTx/>
              <a:uFillTx/>
              <a:latin typeface="EYInterstate Light"/>
              <a:ea typeface="+mn-ea"/>
              <a:cs typeface="+mn-cs"/>
            </a:endParaRPr>
          </a:p>
        </p:txBody>
      </p:sp>
      <p:sp>
        <p:nvSpPr>
          <p:cNvPr id="22" name="Rectangle 21">
            <a:extLst>
              <a:ext uri="{FF2B5EF4-FFF2-40B4-BE49-F238E27FC236}">
                <a16:creationId xmlns:a16="http://schemas.microsoft.com/office/drawing/2014/main" id="{060CAD78-0C38-79EB-7221-EDECF76E5D41}"/>
              </a:ext>
            </a:extLst>
          </p:cNvPr>
          <p:cNvSpPr/>
          <p:nvPr/>
        </p:nvSpPr>
        <p:spPr>
          <a:xfrm rot="5400000">
            <a:off x="1694184" y="1026323"/>
            <a:ext cx="989495" cy="1417074"/>
          </a:xfrm>
          <a:prstGeom prst="rect">
            <a:avLst/>
          </a:prstGeom>
          <a:noFill/>
          <a:ln w="6350">
            <a:solidFill>
              <a:srgbClr val="747480"/>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0" cap="none" spc="-30" normalizeH="0" noProof="0" dirty="0">
                <a:ln>
                  <a:noFill/>
                </a:ln>
                <a:solidFill>
                  <a:srgbClr val="FFFFFF"/>
                </a:solidFill>
                <a:effectLst/>
                <a:uLnTx/>
                <a:uFillTx/>
                <a:latin typeface="EYInterstate" panose="02000503020000020004" pitchFamily="2" charset="0"/>
                <a:ea typeface="+mn-ea"/>
                <a:cs typeface="+mn-cs"/>
              </a:rPr>
              <a:t>IRC Section 162 </a:t>
            </a:r>
            <a:r>
              <a:rPr kumimoji="0" lang="en-US" sz="1400" b="1"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definition </a:t>
            </a:r>
          </a:p>
        </p:txBody>
      </p:sp>
      <p:sp>
        <p:nvSpPr>
          <p:cNvPr id="23" name="Rectangle 22">
            <a:extLst>
              <a:ext uri="{FF2B5EF4-FFF2-40B4-BE49-F238E27FC236}">
                <a16:creationId xmlns:a16="http://schemas.microsoft.com/office/drawing/2014/main" id="{8592FC87-21FC-EF41-A22B-F8D4503D0CC6}"/>
              </a:ext>
            </a:extLst>
          </p:cNvPr>
          <p:cNvSpPr>
            <a:spLocks/>
          </p:cNvSpPr>
          <p:nvPr/>
        </p:nvSpPr>
        <p:spPr>
          <a:xfrm>
            <a:off x="3104717" y="1392579"/>
            <a:ext cx="6507122" cy="717052"/>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YInterstate Light"/>
                <a:ea typeface="+mn-ea"/>
                <a:cs typeface="+mn-cs"/>
              </a:rPr>
              <a:t>Regularly carried on for the production of income (profit motive)</a:t>
            </a:r>
          </a:p>
        </p:txBody>
      </p:sp>
    </p:spTree>
    <p:extLst>
      <p:ext uri="{BB962C8B-B14F-4D97-AF65-F5344CB8AC3E}">
        <p14:creationId xmlns:p14="http://schemas.microsoft.com/office/powerpoint/2010/main" val="132782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5DC7-B0FA-2F95-3809-7810F604222B}"/>
              </a:ext>
            </a:extLst>
          </p:cNvPr>
          <p:cNvSpPr>
            <a:spLocks noGrp="1"/>
          </p:cNvSpPr>
          <p:nvPr>
            <p:ph type="title"/>
          </p:nvPr>
        </p:nvSpPr>
        <p:spPr/>
        <p:txBody>
          <a:bodyPr/>
          <a:lstStyle/>
          <a:p>
            <a:r>
              <a:rPr lang="en-US" dirty="0"/>
              <a:t>Regularly carried on requirement</a:t>
            </a:r>
          </a:p>
        </p:txBody>
      </p:sp>
      <p:sp>
        <p:nvSpPr>
          <p:cNvPr id="3" name="Rectangle 2">
            <a:extLst>
              <a:ext uri="{FF2B5EF4-FFF2-40B4-BE49-F238E27FC236}">
                <a16:creationId xmlns:a16="http://schemas.microsoft.com/office/drawing/2014/main" id="{7CB2F77D-9E6E-60AB-A940-E7F37CFAB4FB}"/>
              </a:ext>
            </a:extLst>
          </p:cNvPr>
          <p:cNvSpPr/>
          <p:nvPr/>
        </p:nvSpPr>
        <p:spPr>
          <a:xfrm>
            <a:off x="606742" y="2363024"/>
            <a:ext cx="2290244" cy="3212592"/>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400"/>
              </a:spcAft>
              <a:buClr>
                <a:srgbClr val="FFE600"/>
              </a:buClr>
              <a:buSzPct val="70000"/>
              <a:buFontTx/>
              <a:buNone/>
              <a:tabLst/>
              <a:defRPr/>
            </a:pPr>
            <a:r>
              <a:rPr kumimoji="0" lang="en-US" sz="1400" i="0" u="none" strike="noStrike" kern="1200" cap="none" normalizeH="0" noProof="0" dirty="0">
                <a:ln>
                  <a:noFill/>
                </a:ln>
                <a:solidFill>
                  <a:prstClr val="white"/>
                </a:solidFill>
                <a:effectLst/>
                <a:uLnTx/>
                <a:uFillTx/>
                <a:latin typeface="EYInterstate Light"/>
                <a:ea typeface="+mn-ea"/>
                <a:cs typeface="+mn-cs"/>
              </a:rPr>
              <a:t>There must be a </a:t>
            </a:r>
            <a:r>
              <a:rPr kumimoji="0" lang="en-US" sz="1400" i="0" u="none" strike="noStrike" kern="1200" cap="none" normalizeH="0" noProof="0" dirty="0">
                <a:ln>
                  <a:noFill/>
                </a:ln>
                <a:solidFill>
                  <a:schemeClr val="tx2"/>
                </a:solidFill>
                <a:effectLst/>
                <a:uLnTx/>
                <a:uFillTx/>
                <a:latin typeface="EYInterstate Light"/>
                <a:ea typeface="+mn-ea"/>
                <a:cs typeface="+mn-cs"/>
              </a:rPr>
              <a:t>frequency</a:t>
            </a:r>
            <a:r>
              <a:rPr kumimoji="0" lang="en-US" sz="1400" i="0" u="none" strike="noStrike" kern="1200" cap="none" normalizeH="0" noProof="0" dirty="0">
                <a:ln>
                  <a:noFill/>
                </a:ln>
                <a:solidFill>
                  <a:prstClr val="white"/>
                </a:solidFill>
                <a:effectLst/>
                <a:uLnTx/>
                <a:uFillTx/>
                <a:latin typeface="EYInterstate Light"/>
                <a:ea typeface="+mn-ea"/>
                <a:cs typeface="+mn-cs"/>
              </a:rPr>
              <a:t> </a:t>
            </a:r>
            <a:r>
              <a:rPr kumimoji="0" lang="en-US" sz="1400" i="0" u="none" strike="noStrike" kern="1200" cap="none" normalizeH="0" baseline="0" noProof="0" dirty="0">
                <a:ln>
                  <a:noFill/>
                </a:ln>
                <a:solidFill>
                  <a:prstClr val="white"/>
                </a:solidFill>
                <a:effectLst/>
                <a:uLnTx/>
                <a:uFillTx/>
                <a:latin typeface="EYInterstate Light"/>
                <a:ea typeface="+mn-ea"/>
                <a:cs typeface="+mn-cs"/>
              </a:rPr>
              <a:t>and </a:t>
            </a:r>
            <a:r>
              <a:rPr kumimoji="0" lang="en-US" sz="1400" i="0" u="none" strike="noStrike" kern="1200" cap="none" normalizeH="0" baseline="0" noProof="0" dirty="0">
                <a:ln>
                  <a:noFill/>
                </a:ln>
                <a:solidFill>
                  <a:schemeClr val="tx2"/>
                </a:solidFill>
                <a:effectLst/>
                <a:uLnTx/>
                <a:uFillTx/>
                <a:latin typeface="EYInterstate Light"/>
                <a:ea typeface="+mn-ea"/>
                <a:cs typeface="+mn-cs"/>
              </a:rPr>
              <a:t>continuity</a:t>
            </a:r>
            <a:r>
              <a:rPr kumimoji="0" lang="en-US" sz="1400" i="0" u="none" strike="noStrike" kern="1200" cap="none" normalizeH="0" baseline="0" noProof="0" dirty="0">
                <a:ln>
                  <a:noFill/>
                </a:ln>
                <a:solidFill>
                  <a:prstClr val="white"/>
                </a:solidFill>
                <a:effectLst/>
                <a:uLnTx/>
                <a:uFillTx/>
                <a:latin typeface="EYInterstate Light"/>
                <a:ea typeface="+mn-ea"/>
                <a:cs typeface="+mn-cs"/>
              </a:rPr>
              <a:t> similar to </a:t>
            </a:r>
            <a:r>
              <a:rPr lang="en-US" sz="1400" dirty="0">
                <a:solidFill>
                  <a:prstClr val="white"/>
                </a:solidFill>
                <a:latin typeface="EYInterstate Light"/>
              </a:rPr>
              <a:t>the activities of a comparable </a:t>
            </a:r>
            <a:r>
              <a:rPr kumimoji="0" lang="en-US" sz="1400" i="0" u="none" strike="noStrike" kern="1200" cap="none" normalizeH="0" baseline="0" noProof="0" dirty="0">
                <a:ln>
                  <a:noFill/>
                </a:ln>
                <a:solidFill>
                  <a:prstClr val="white"/>
                </a:solidFill>
                <a:effectLst/>
                <a:uLnTx/>
                <a:uFillTx/>
                <a:latin typeface="EYInterstate Light"/>
                <a:ea typeface="+mn-ea"/>
                <a:cs typeface="+mn-cs"/>
              </a:rPr>
              <a:t>nonexempt commercial enterprise.</a:t>
            </a:r>
            <a:endParaRPr kumimoji="0" lang="en-IN" sz="1400" i="0" u="none" strike="noStrike" kern="1200" cap="none" normalizeH="0" baseline="0" noProof="0" dirty="0">
              <a:ln>
                <a:noFill/>
              </a:ln>
              <a:solidFill>
                <a:prstClr val="white"/>
              </a:solidFill>
              <a:effectLst/>
              <a:uLnTx/>
              <a:uFillTx/>
              <a:latin typeface="EYInterstate Light"/>
              <a:ea typeface="+mn-ea"/>
              <a:cs typeface="+mn-cs"/>
            </a:endParaRPr>
          </a:p>
        </p:txBody>
      </p:sp>
      <p:sp>
        <p:nvSpPr>
          <p:cNvPr id="4" name="Rectangle 3">
            <a:extLst>
              <a:ext uri="{FF2B5EF4-FFF2-40B4-BE49-F238E27FC236}">
                <a16:creationId xmlns:a16="http://schemas.microsoft.com/office/drawing/2014/main" id="{118EC5AB-C5A1-D273-61B2-89FC92E90E29}"/>
              </a:ext>
            </a:extLst>
          </p:cNvPr>
          <p:cNvSpPr/>
          <p:nvPr/>
        </p:nvSpPr>
        <p:spPr>
          <a:xfrm>
            <a:off x="9295014" y="2375221"/>
            <a:ext cx="2290244" cy="3212592"/>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400"/>
              </a:spcAft>
              <a:buClr>
                <a:srgbClr val="FFE600"/>
              </a:buClr>
              <a:buSzPct val="70000"/>
              <a:buFontTx/>
              <a:buNone/>
              <a:tabLst/>
              <a:defRPr/>
            </a:pPr>
            <a:r>
              <a:rPr lang="en-US" sz="1400" dirty="0">
                <a:solidFill>
                  <a:prstClr val="white"/>
                </a:solidFill>
                <a:latin typeface="EYInterstate Light"/>
              </a:rPr>
              <a:t>Intermittent activities can be considered </a:t>
            </a:r>
            <a:r>
              <a:rPr lang="en-US" sz="1400" dirty="0">
                <a:solidFill>
                  <a:schemeClr val="tx2"/>
                </a:solidFill>
                <a:latin typeface="EYInterstate Light"/>
              </a:rPr>
              <a:t>regularly carried on.</a:t>
            </a:r>
            <a:endParaRPr kumimoji="0" lang="en-IN" sz="140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5" name="Rectangle 4">
            <a:extLst>
              <a:ext uri="{FF2B5EF4-FFF2-40B4-BE49-F238E27FC236}">
                <a16:creationId xmlns:a16="http://schemas.microsoft.com/office/drawing/2014/main" id="{C477A2AD-CC8F-D2DB-8FE4-2E3A5647089F}"/>
              </a:ext>
            </a:extLst>
          </p:cNvPr>
          <p:cNvSpPr/>
          <p:nvPr/>
        </p:nvSpPr>
        <p:spPr>
          <a:xfrm>
            <a:off x="6316208" y="2363883"/>
            <a:ext cx="2771189" cy="3212592"/>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400"/>
              </a:spcAft>
              <a:buClr>
                <a:srgbClr val="FFE600"/>
              </a:buClr>
              <a:buSzPct val="70000"/>
              <a:buFontTx/>
              <a:buNone/>
              <a:tabLst/>
              <a:defRPr/>
            </a:pPr>
            <a:r>
              <a:rPr kumimoji="0" lang="en-IN" sz="1400" i="0" u="none" strike="noStrike" kern="1200" cap="none" spc="0" normalizeH="0" baseline="0" noProof="0" dirty="0">
                <a:ln>
                  <a:noFill/>
                </a:ln>
                <a:solidFill>
                  <a:prstClr val="white"/>
                </a:solidFill>
                <a:effectLst/>
                <a:uLnTx/>
                <a:uFillTx/>
                <a:latin typeface="EYInterstate Light"/>
                <a:ea typeface="+mn-ea"/>
                <a:cs typeface="+mn-cs"/>
              </a:rPr>
              <a:t>A seasonal activity:  </a:t>
            </a:r>
            <a:endParaRPr kumimoji="0" lang="en-IN" sz="800" i="0" u="none" strike="noStrike" kern="1200" cap="none" spc="0" normalizeH="0" baseline="0" noProof="0" dirty="0">
              <a:ln>
                <a:noFill/>
              </a:ln>
              <a:solidFill>
                <a:prstClr val="white"/>
              </a:solidFill>
              <a:effectLst/>
              <a:uLnTx/>
              <a:uFillTx/>
              <a:latin typeface="EYInterstate Light"/>
              <a:ea typeface="+mn-ea"/>
              <a:cs typeface="+mn-cs"/>
            </a:endParaRPr>
          </a:p>
          <a:p>
            <a:pPr marL="285750" marR="0" lvl="0" indent="-285750" algn="l" defTabSz="914400" rtl="0" eaLnBrk="1" fontAlgn="auto" latinLnBrk="0" hangingPunct="1">
              <a:lnSpc>
                <a:spcPct val="100000"/>
              </a:lnSpc>
              <a:spcBef>
                <a:spcPts val="400"/>
              </a:spcBef>
              <a:spcAft>
                <a:spcPts val="400"/>
              </a:spcAft>
              <a:buClr>
                <a:srgbClr val="FFE600"/>
              </a:buClr>
              <a:buSzPct val="100000"/>
              <a:buFont typeface="Wingdings" panose="05000000000000000000" pitchFamily="2" charset="2"/>
              <a:buChar char="§"/>
              <a:tabLst/>
              <a:defRPr/>
            </a:pPr>
            <a:r>
              <a:rPr kumimoji="0" lang="en-US" sz="1400" i="0" u="none" strike="noStrike" kern="1200" cap="none" spc="0" normalizeH="0" baseline="0" noProof="0" dirty="0">
                <a:ln>
                  <a:noFill/>
                </a:ln>
                <a:solidFill>
                  <a:schemeClr val="bg1"/>
                </a:solidFill>
                <a:effectLst/>
                <a:uLnTx/>
                <a:uFillTx/>
                <a:latin typeface="EYInterstate Light"/>
                <a:ea typeface="Calibri" panose="020F0502020204030204" pitchFamily="34" charset="0"/>
                <a:cs typeface="Times New Roman"/>
              </a:rPr>
              <a:t>If conducted during the </a:t>
            </a:r>
            <a:r>
              <a:rPr kumimoji="0" lang="en-US" sz="1400" i="0" u="none" strike="noStrike" kern="1200" cap="none" spc="0" normalizeH="0" baseline="0" noProof="0" dirty="0">
                <a:ln>
                  <a:noFill/>
                </a:ln>
                <a:solidFill>
                  <a:schemeClr val="tx2"/>
                </a:solidFill>
                <a:effectLst/>
                <a:uLnTx/>
                <a:uFillTx/>
                <a:latin typeface="EYInterstate Light"/>
                <a:ea typeface="Calibri" panose="020F0502020204030204" pitchFamily="34" charset="0"/>
                <a:cs typeface="Times New Roman"/>
              </a:rPr>
              <a:t>time of year that commercial entities would operate</a:t>
            </a:r>
            <a:r>
              <a:rPr kumimoji="0" lang="en-US" sz="1400" i="0" u="none" strike="noStrike" kern="1200" cap="none" spc="0" normalizeH="0" baseline="0" noProof="0" dirty="0">
                <a:ln>
                  <a:noFill/>
                </a:ln>
                <a:solidFill>
                  <a:schemeClr val="bg1"/>
                </a:solidFill>
                <a:effectLst/>
                <a:uLnTx/>
                <a:uFillTx/>
                <a:latin typeface="EYInterstate Light"/>
                <a:ea typeface="Calibri" panose="020F0502020204030204" pitchFamily="34" charset="0"/>
                <a:cs typeface="Times New Roman"/>
              </a:rPr>
              <a:t>, then it is regularly carried on. </a:t>
            </a:r>
          </a:p>
          <a:p>
            <a:pPr marL="285750" marR="0" lvl="0" indent="-285750" algn="l" defTabSz="914400" rtl="0" eaLnBrk="1" fontAlgn="auto" latinLnBrk="0" hangingPunct="1">
              <a:lnSpc>
                <a:spcPct val="100000"/>
              </a:lnSpc>
              <a:spcBef>
                <a:spcPts val="400"/>
              </a:spcBef>
              <a:spcAft>
                <a:spcPts val="400"/>
              </a:spcAft>
              <a:buClr>
                <a:srgbClr val="FFE600"/>
              </a:buClr>
              <a:buSzPct val="100000"/>
              <a:buFont typeface="Wingdings" panose="05000000000000000000" pitchFamily="2" charset="2"/>
              <a:buChar char="§"/>
              <a:tabLst/>
              <a:defRPr/>
            </a:pPr>
            <a:r>
              <a:rPr lang="en-US" sz="1400" dirty="0">
                <a:solidFill>
                  <a:schemeClr val="bg1"/>
                </a:solidFill>
                <a:latin typeface="EYInterstate Light"/>
                <a:ea typeface="Calibri" panose="020F0502020204030204" pitchFamily="34" charset="0"/>
                <a:cs typeface="Times New Roman"/>
              </a:rPr>
              <a:t>An example is the </a:t>
            </a:r>
            <a:r>
              <a:rPr kumimoji="0" lang="en-US" sz="1400" i="0" u="none" strike="noStrike" kern="1200" cap="none" spc="0" normalizeH="0" baseline="0" noProof="0" dirty="0">
                <a:ln>
                  <a:noFill/>
                </a:ln>
                <a:solidFill>
                  <a:schemeClr val="bg1"/>
                </a:solidFill>
                <a:effectLst/>
                <a:uLnTx/>
                <a:uFillTx/>
                <a:latin typeface="EYInterstate Light"/>
                <a:ea typeface="Calibri" panose="020F0502020204030204" pitchFamily="34" charset="0"/>
                <a:cs typeface="Times New Roman"/>
              </a:rPr>
              <a:t>sale of Christmas trees.</a:t>
            </a:r>
          </a:p>
          <a:p>
            <a:pPr marL="0" marR="0" lvl="0" indent="0" algn="l" defTabSz="914400" rtl="0" eaLnBrk="1" fontAlgn="auto" latinLnBrk="0" hangingPunct="1">
              <a:lnSpc>
                <a:spcPct val="100000"/>
              </a:lnSpc>
              <a:spcBef>
                <a:spcPts val="400"/>
              </a:spcBef>
              <a:spcAft>
                <a:spcPts val="400"/>
              </a:spcAft>
              <a:buClr>
                <a:srgbClr val="FFE600"/>
              </a:buClr>
              <a:buSzPct val="70000"/>
              <a:buFontTx/>
              <a:buNone/>
              <a:tabLst/>
              <a:defRPr/>
            </a:pPr>
            <a:endParaRPr kumimoji="0" lang="en-IN" sz="1400" b="1"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6" name="Rectangle 5">
            <a:extLst>
              <a:ext uri="{FF2B5EF4-FFF2-40B4-BE49-F238E27FC236}">
                <a16:creationId xmlns:a16="http://schemas.microsoft.com/office/drawing/2014/main" id="{41CEB4B2-DAAD-229A-8232-00F5D85EEFF5}"/>
              </a:ext>
            </a:extLst>
          </p:cNvPr>
          <p:cNvSpPr/>
          <p:nvPr/>
        </p:nvSpPr>
        <p:spPr>
          <a:xfrm>
            <a:off x="3104604" y="2363882"/>
            <a:ext cx="3003986" cy="3212592"/>
          </a:xfrm>
          <a:prstGeom prst="rect">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400"/>
              </a:spcAft>
              <a:buClr>
                <a:srgbClr val="FFE600"/>
              </a:buClr>
              <a:buSzPct val="70000"/>
              <a:buFontTx/>
              <a:buNone/>
              <a:tabLst/>
              <a:defRPr/>
            </a:pPr>
            <a:r>
              <a:rPr kumimoji="0" lang="en-US" sz="1400" i="0" u="none" strike="noStrike" kern="1200" cap="none" spc="0" normalizeH="0" baseline="0" noProof="0" dirty="0">
                <a:ln>
                  <a:noFill/>
                </a:ln>
                <a:solidFill>
                  <a:prstClr val="white"/>
                </a:solidFill>
                <a:effectLst/>
                <a:uLnTx/>
                <a:uFillTx/>
                <a:latin typeface="EYInterstate Light"/>
                <a:ea typeface="+mn-ea"/>
                <a:cs typeface="+mn-cs"/>
              </a:rPr>
              <a:t>If the exempt organization (EO) is acting in a manner similar to a taxpaying entity, then the business would be considered regularly carried on.</a:t>
            </a:r>
            <a:endParaRPr kumimoji="0" lang="en-IN" sz="800" i="0" u="none" strike="noStrike" kern="1200" cap="none" spc="0" normalizeH="0" baseline="0" noProof="0" dirty="0">
              <a:ln>
                <a:noFill/>
              </a:ln>
              <a:solidFill>
                <a:prstClr val="white"/>
              </a:solidFill>
              <a:effectLst/>
              <a:uLnTx/>
              <a:uFillTx/>
              <a:latin typeface="EYInterstate Light"/>
              <a:ea typeface="+mn-ea"/>
              <a:cs typeface="+mn-cs"/>
            </a:endParaRPr>
          </a:p>
          <a:p>
            <a:pPr marL="228600" marR="0" lvl="0" indent="-228600" algn="l" defTabSz="914400" rtl="0" eaLnBrk="1" fontAlgn="auto" latinLnBrk="0" hangingPunct="1">
              <a:lnSpc>
                <a:spcPct val="100000"/>
              </a:lnSpc>
              <a:spcBef>
                <a:spcPts val="400"/>
              </a:spcBef>
              <a:spcAft>
                <a:spcPts val="400"/>
              </a:spcAft>
              <a:buClr>
                <a:srgbClr val="FFE600"/>
              </a:buClr>
              <a:buSzPct val="100000"/>
              <a:buFont typeface="+mj-lt"/>
              <a:buAutoNum type="arabicPeriod"/>
              <a:tabLst/>
              <a:defRPr/>
            </a:pPr>
            <a:r>
              <a:rPr kumimoji="0" lang="en-US" sz="1200" i="0" u="none" strike="noStrike" kern="1200" cap="none" spc="0" normalizeH="0" baseline="0" noProof="0" dirty="0">
                <a:ln>
                  <a:noFill/>
                </a:ln>
                <a:solidFill>
                  <a:schemeClr val="bg1"/>
                </a:solidFill>
                <a:effectLst/>
                <a:uLnTx/>
                <a:uFillTx/>
                <a:latin typeface="EYInterstate Light"/>
                <a:ea typeface="Calibri" panose="020F0502020204030204" pitchFamily="34" charset="0"/>
                <a:cs typeface="Times New Roman"/>
              </a:rPr>
              <a:t>Where income-producing activities are conducted by commercial entities on a </a:t>
            </a:r>
            <a:r>
              <a:rPr kumimoji="0" lang="en-US" sz="1200" i="0" u="none" strike="noStrike" kern="1200" cap="none" spc="0" normalizeH="0" baseline="0" noProof="0" dirty="0">
                <a:ln>
                  <a:noFill/>
                </a:ln>
                <a:solidFill>
                  <a:schemeClr val="tx2"/>
                </a:solidFill>
                <a:effectLst/>
                <a:uLnTx/>
                <a:uFillTx/>
                <a:latin typeface="EYInterstate Light"/>
                <a:ea typeface="Calibri" panose="020F0502020204030204" pitchFamily="34" charset="0"/>
                <a:cs typeface="Times New Roman"/>
              </a:rPr>
              <a:t>year-round basis</a:t>
            </a:r>
            <a:r>
              <a:rPr kumimoji="0" lang="en-US" sz="1200" i="0" u="none" strike="noStrike" kern="1200" cap="none" spc="0" normalizeH="0" baseline="0" noProof="0" dirty="0">
                <a:ln>
                  <a:noFill/>
                </a:ln>
                <a:solidFill>
                  <a:schemeClr val="bg1"/>
                </a:solidFill>
                <a:effectLst/>
                <a:uLnTx/>
                <a:uFillTx/>
                <a:latin typeface="EYInterstate Light"/>
                <a:ea typeface="Calibri" panose="020F0502020204030204" pitchFamily="34" charset="0"/>
                <a:cs typeface="Times New Roman"/>
              </a:rPr>
              <a:t>, the conduct by an EO of such activities over a period of a few weeks is not regularly carried on.</a:t>
            </a:r>
            <a:endParaRPr kumimoji="0" lang="en-US" sz="1200" i="0" u="none" strike="noStrike" kern="1200" cap="none" spc="0" normalizeH="0" baseline="0" noProof="0" dirty="0">
              <a:ln>
                <a:noFill/>
              </a:ln>
              <a:solidFill>
                <a:prstClr val="white"/>
              </a:solidFill>
              <a:effectLst/>
              <a:uLnTx/>
              <a:uFillTx/>
              <a:latin typeface="EYInterstate Light"/>
              <a:ea typeface="Calibri" panose="020F0502020204030204" pitchFamily="34" charset="0"/>
              <a:cs typeface="Times New Roman"/>
            </a:endParaRPr>
          </a:p>
          <a:p>
            <a:pPr marL="228600" marR="0" lvl="0" indent="-228600" algn="l" defTabSz="914400" rtl="0" eaLnBrk="1" fontAlgn="auto" latinLnBrk="0" hangingPunct="1">
              <a:lnSpc>
                <a:spcPct val="100000"/>
              </a:lnSpc>
              <a:spcBef>
                <a:spcPts val="400"/>
              </a:spcBef>
              <a:spcAft>
                <a:spcPts val="400"/>
              </a:spcAft>
              <a:buClr>
                <a:srgbClr val="FFE600"/>
              </a:buClr>
              <a:buSzPct val="100000"/>
              <a:buFont typeface="+mj-lt"/>
              <a:buAutoNum type="arabicPeriod"/>
              <a:tabLst/>
              <a:defRPr/>
            </a:pPr>
            <a:r>
              <a:rPr kumimoji="0" lang="en-US" sz="1200" i="0" u="none" strike="noStrike" kern="1200" cap="none" spc="0" normalizeH="0" baseline="0" noProof="0" dirty="0">
                <a:ln>
                  <a:noFill/>
                </a:ln>
                <a:solidFill>
                  <a:schemeClr val="bg1"/>
                </a:solidFill>
                <a:effectLst/>
                <a:uLnTx/>
                <a:uFillTx/>
                <a:latin typeface="EYInterstate Light"/>
                <a:ea typeface="Calibri" panose="020F0502020204030204" pitchFamily="34" charset="0"/>
                <a:cs typeface="Times New Roman"/>
              </a:rPr>
              <a:t>The conduct of year-round activities of a commercial enterprise for </a:t>
            </a:r>
            <a:r>
              <a:rPr kumimoji="0" lang="en-US" sz="1200" i="0" u="none" strike="noStrike" kern="1200" cap="none" spc="0" normalizeH="0" baseline="0" noProof="0" dirty="0">
                <a:ln>
                  <a:noFill/>
                </a:ln>
                <a:solidFill>
                  <a:schemeClr val="tx2"/>
                </a:solidFill>
                <a:effectLst/>
                <a:uLnTx/>
                <a:uFillTx/>
                <a:latin typeface="EYInterstate Light"/>
                <a:ea typeface="Calibri" panose="020F0502020204030204" pitchFamily="34" charset="0"/>
                <a:cs typeface="Times New Roman"/>
              </a:rPr>
              <a:t>one day each week</a:t>
            </a:r>
            <a:r>
              <a:rPr kumimoji="0" lang="en-US" sz="1200" i="0" u="none" strike="noStrike" kern="1200" cap="none" spc="0" normalizeH="0" baseline="0" noProof="0" dirty="0">
                <a:ln>
                  <a:noFill/>
                </a:ln>
                <a:solidFill>
                  <a:schemeClr val="bg1"/>
                </a:solidFill>
                <a:effectLst/>
                <a:uLnTx/>
                <a:uFillTx/>
                <a:latin typeface="EYInterstate Light"/>
                <a:ea typeface="Calibri" panose="020F0502020204030204" pitchFamily="34" charset="0"/>
                <a:cs typeface="Times New Roman"/>
              </a:rPr>
              <a:t> by an EO would </a:t>
            </a:r>
            <a:r>
              <a:rPr kumimoji="0" lang="en-US" sz="1200" i="0" u="none" strike="noStrike" kern="1200" cap="none" spc="0" normalizeH="0" baseline="0" noProof="0" dirty="0">
                <a:ln>
                  <a:noFill/>
                </a:ln>
                <a:solidFill>
                  <a:schemeClr val="tx2"/>
                </a:solidFill>
                <a:effectLst/>
                <a:uLnTx/>
                <a:uFillTx/>
                <a:latin typeface="EYInterstate Light"/>
                <a:ea typeface="Calibri" panose="020F0502020204030204" pitchFamily="34" charset="0"/>
                <a:cs typeface="Times New Roman"/>
              </a:rPr>
              <a:t>constitute being regularly carried on.</a:t>
            </a:r>
          </a:p>
          <a:p>
            <a:pPr marL="0" marR="0" lvl="0" indent="0" algn="l" defTabSz="914400" rtl="0" eaLnBrk="1" fontAlgn="auto" latinLnBrk="0" hangingPunct="1">
              <a:lnSpc>
                <a:spcPct val="100000"/>
              </a:lnSpc>
              <a:spcBef>
                <a:spcPts val="400"/>
              </a:spcBef>
              <a:spcAft>
                <a:spcPts val="400"/>
              </a:spcAft>
              <a:buClr>
                <a:srgbClr val="FFE600"/>
              </a:buClr>
              <a:buSzPct val="70000"/>
              <a:buFontTx/>
              <a:buNone/>
              <a:tabLst/>
              <a:defRPr/>
            </a:pPr>
            <a:endParaRPr kumimoji="0" lang="en-US" sz="105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7" name="Rectangle 6">
            <a:extLst>
              <a:ext uri="{FF2B5EF4-FFF2-40B4-BE49-F238E27FC236}">
                <a16:creationId xmlns:a16="http://schemas.microsoft.com/office/drawing/2014/main" id="{300FACFA-5063-CC12-683F-DDE514F14BA1}"/>
              </a:ext>
            </a:extLst>
          </p:cNvPr>
          <p:cNvSpPr/>
          <p:nvPr/>
        </p:nvSpPr>
        <p:spPr>
          <a:xfrm>
            <a:off x="606742" y="1270188"/>
            <a:ext cx="2290244" cy="10048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943" rtl="0" eaLnBrk="1" fontAlgn="base" latinLnBrk="0" hangingPunct="1">
              <a:lnSpc>
                <a:spcPct val="100000"/>
              </a:lnSpc>
              <a:spcBef>
                <a:spcPts val="0"/>
              </a:spcBef>
              <a:spcAft>
                <a:spcPts val="0"/>
              </a:spcAft>
              <a:buClr>
                <a:srgbClr val="FFE600"/>
              </a:buClr>
              <a:buSzPct val="70000"/>
              <a:buFontTx/>
              <a:buNone/>
              <a:tabLst/>
              <a:defRPr/>
            </a:pPr>
            <a:r>
              <a:rPr kumimoji="0" lang="en-US" sz="1600" b="1" i="0" u="none" strike="noStrike" kern="1200" cap="none" spc="0" normalizeH="0" baseline="0" noProof="0" dirty="0">
                <a:ln>
                  <a:noFill/>
                </a:ln>
                <a:solidFill>
                  <a:schemeClr val="bg2"/>
                </a:solidFill>
                <a:effectLst/>
                <a:uLnTx/>
                <a:uFillTx/>
                <a:latin typeface="EYInterstate Light"/>
                <a:ea typeface="+mn-ea"/>
                <a:cs typeface="+mn-cs"/>
              </a:rPr>
              <a:t>Concept</a:t>
            </a:r>
          </a:p>
        </p:txBody>
      </p:sp>
      <p:sp>
        <p:nvSpPr>
          <p:cNvPr id="8" name="Rectangle 7">
            <a:extLst>
              <a:ext uri="{FF2B5EF4-FFF2-40B4-BE49-F238E27FC236}">
                <a16:creationId xmlns:a16="http://schemas.microsoft.com/office/drawing/2014/main" id="{19B42EC5-5EB4-15F9-0668-E5AC45FF7094}"/>
              </a:ext>
            </a:extLst>
          </p:cNvPr>
          <p:cNvSpPr/>
          <p:nvPr/>
        </p:nvSpPr>
        <p:spPr>
          <a:xfrm>
            <a:off x="3105954" y="1270188"/>
            <a:ext cx="3002635" cy="1004825"/>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943" rtl="0" eaLnBrk="1" fontAlgn="base" latinLnBrk="0" hangingPunct="1">
              <a:lnSpc>
                <a:spcPct val="100000"/>
              </a:lnSpc>
              <a:spcBef>
                <a:spcPts val="0"/>
              </a:spcBef>
              <a:spcAft>
                <a:spcPts val="0"/>
              </a:spcAft>
              <a:buClr>
                <a:srgbClr val="FFE600"/>
              </a:buClr>
              <a:buSzPct val="70000"/>
              <a:buFontTx/>
              <a:buNone/>
              <a:tabLst/>
              <a:defRPr/>
            </a:pPr>
            <a:r>
              <a:rPr lang="en-US" sz="1600" b="1" dirty="0">
                <a:solidFill>
                  <a:schemeClr val="bg2"/>
                </a:solidFill>
                <a:latin typeface="EYInterstate Light" panose="02000506000000020004" pitchFamily="2" charset="0"/>
                <a:cs typeface="Arial" pitchFamily="34" charset="0"/>
              </a:rPr>
              <a:t>Normal time span</a:t>
            </a:r>
          </a:p>
        </p:txBody>
      </p:sp>
      <p:sp>
        <p:nvSpPr>
          <p:cNvPr id="9" name="Rectangle 8">
            <a:extLst>
              <a:ext uri="{FF2B5EF4-FFF2-40B4-BE49-F238E27FC236}">
                <a16:creationId xmlns:a16="http://schemas.microsoft.com/office/drawing/2014/main" id="{2310FF56-4361-8360-13CC-F3DAA382957F}"/>
              </a:ext>
            </a:extLst>
          </p:cNvPr>
          <p:cNvSpPr/>
          <p:nvPr/>
        </p:nvSpPr>
        <p:spPr>
          <a:xfrm>
            <a:off x="9295014" y="1264519"/>
            <a:ext cx="2290244" cy="1004825"/>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943" rtl="0" eaLnBrk="1" fontAlgn="base" latinLnBrk="0" hangingPunct="1">
              <a:lnSpc>
                <a:spcPct val="100000"/>
              </a:lnSpc>
              <a:spcBef>
                <a:spcPts val="0"/>
              </a:spcBef>
              <a:spcAft>
                <a:spcPts val="0"/>
              </a:spcAft>
              <a:buClr>
                <a:srgbClr val="FFE600"/>
              </a:buClr>
              <a:buSzPct val="70000"/>
              <a:buFontTx/>
              <a:buNone/>
              <a:tabLst/>
              <a:defRPr/>
            </a:pPr>
            <a:r>
              <a:rPr kumimoji="0" lang="en-US" sz="1599" b="1" i="0" u="none" strike="noStrike" kern="1200" cap="none" spc="0" normalizeH="0" baseline="0" noProof="0" dirty="0">
                <a:ln>
                  <a:noFill/>
                </a:ln>
                <a:solidFill>
                  <a:schemeClr val="bg1"/>
                </a:solidFill>
                <a:effectLst/>
                <a:uLnTx/>
                <a:uFillTx/>
                <a:latin typeface="EYInterstate Light"/>
                <a:ea typeface="+mn-ea"/>
                <a:cs typeface="+mn-cs"/>
              </a:rPr>
              <a:t>Intermittent activities </a:t>
            </a:r>
          </a:p>
        </p:txBody>
      </p:sp>
      <p:sp>
        <p:nvSpPr>
          <p:cNvPr id="10" name="Rectangle 9">
            <a:extLst>
              <a:ext uri="{FF2B5EF4-FFF2-40B4-BE49-F238E27FC236}">
                <a16:creationId xmlns:a16="http://schemas.microsoft.com/office/drawing/2014/main" id="{5E4F28D0-30E7-85DC-8A86-909C1A258560}"/>
              </a:ext>
            </a:extLst>
          </p:cNvPr>
          <p:cNvSpPr/>
          <p:nvPr/>
        </p:nvSpPr>
        <p:spPr>
          <a:xfrm>
            <a:off x="6316208" y="1270188"/>
            <a:ext cx="2771189" cy="100482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943" fontAlgn="base">
              <a:buClr>
                <a:srgbClr val="FFE600"/>
              </a:buClr>
              <a:buSzPct val="70000"/>
              <a:defRPr/>
            </a:pPr>
            <a:r>
              <a:rPr lang="en-IN" sz="1600" b="1" dirty="0">
                <a:solidFill>
                  <a:schemeClr val="bg2"/>
                </a:solidFill>
                <a:latin typeface="EYInterstate Light"/>
              </a:rPr>
              <a:t>Seasonal activity</a:t>
            </a:r>
          </a:p>
        </p:txBody>
      </p:sp>
    </p:spTree>
    <p:extLst>
      <p:ext uri="{BB962C8B-B14F-4D97-AF65-F5344CB8AC3E}">
        <p14:creationId xmlns:p14="http://schemas.microsoft.com/office/powerpoint/2010/main" val="2398176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5398-54A6-DC4C-7F1A-7C43C5EA3D00}"/>
              </a:ext>
            </a:extLst>
          </p:cNvPr>
          <p:cNvSpPr>
            <a:spLocks noGrp="1"/>
          </p:cNvSpPr>
          <p:nvPr>
            <p:ph type="title"/>
          </p:nvPr>
        </p:nvSpPr>
        <p:spPr>
          <a:xfrm>
            <a:off x="485523" y="382588"/>
            <a:ext cx="11224347" cy="638175"/>
          </a:xfrm>
        </p:spPr>
        <p:txBody>
          <a:bodyPr/>
          <a:lstStyle/>
          <a:p>
            <a:r>
              <a:rPr lang="en-US" dirty="0"/>
              <a:t>Not substantially related requirement</a:t>
            </a:r>
            <a:br>
              <a:rPr lang="en-US" dirty="0"/>
            </a:br>
            <a:endParaRPr lang="en-US" dirty="0"/>
          </a:p>
        </p:txBody>
      </p:sp>
      <p:sp>
        <p:nvSpPr>
          <p:cNvPr id="11" name="Content Placeholder 10">
            <a:extLst>
              <a:ext uri="{FF2B5EF4-FFF2-40B4-BE49-F238E27FC236}">
                <a16:creationId xmlns:a16="http://schemas.microsoft.com/office/drawing/2014/main" id="{9B6020C5-1098-E627-0C00-93A9903E22A0}"/>
              </a:ext>
            </a:extLst>
          </p:cNvPr>
          <p:cNvSpPr>
            <a:spLocks noGrp="1"/>
          </p:cNvSpPr>
          <p:nvPr>
            <p:ph sz="quarter" idx="16"/>
          </p:nvPr>
        </p:nvSpPr>
        <p:spPr>
          <a:xfrm>
            <a:off x="485520" y="1411287"/>
            <a:ext cx="5356800" cy="4638675"/>
          </a:xfrm>
        </p:spPr>
        <p:txBody>
          <a:bodyPr/>
          <a:lstStyle/>
          <a:p>
            <a:pPr lvl="0"/>
            <a:r>
              <a:rPr lang="en-IN" altLang="en-US" dirty="0"/>
              <a:t>For an activity to be related (instead of an unrelated activity), there must be a substantial causal relationship to the achievement of tax-exempt purposes, as follows:</a:t>
            </a:r>
          </a:p>
          <a:p>
            <a:pPr lvl="1"/>
            <a:r>
              <a:rPr lang="en-IN" altLang="en-US" dirty="0"/>
              <a:t>The activity is examined (not how the income from the activity will be used).</a:t>
            </a:r>
          </a:p>
          <a:p>
            <a:pPr lvl="1"/>
            <a:r>
              <a:rPr lang="en-IN" altLang="en-US" dirty="0"/>
              <a:t>There is a facts-and-circumstances determination.</a:t>
            </a:r>
          </a:p>
          <a:p>
            <a:pPr lvl="0"/>
            <a:r>
              <a:rPr lang="en-IN" altLang="en-US" dirty="0"/>
              <a:t>Type of relationship required: The activity must contribute importantly to the accomplishment of the organization’s exempt purposes.</a:t>
            </a:r>
          </a:p>
          <a:p>
            <a:pPr lvl="0"/>
            <a:r>
              <a:rPr lang="en-IN" altLang="en-US" dirty="0"/>
              <a:t>Size and extent of activities must be appropriate: If activities are conducted on a basis larger than necessary to accomplish the exempt mission, the excess is taxable.</a:t>
            </a:r>
          </a:p>
          <a:p>
            <a:pPr lvl="0"/>
            <a:r>
              <a:rPr lang="en-IN" altLang="en-US" dirty="0"/>
              <a:t>The “dual use” concept is used.</a:t>
            </a:r>
          </a:p>
        </p:txBody>
      </p:sp>
      <p:grpSp>
        <p:nvGrpSpPr>
          <p:cNvPr id="5" name="Group 4">
            <a:extLst>
              <a:ext uri="{FF2B5EF4-FFF2-40B4-BE49-F238E27FC236}">
                <a16:creationId xmlns:a16="http://schemas.microsoft.com/office/drawing/2014/main" id="{54532D35-1666-314C-E6DB-07E69C0EE712}"/>
              </a:ext>
            </a:extLst>
          </p:cNvPr>
          <p:cNvGrpSpPr/>
          <p:nvPr/>
        </p:nvGrpSpPr>
        <p:grpSpPr>
          <a:xfrm>
            <a:off x="7056972" y="1546699"/>
            <a:ext cx="4443663" cy="3388529"/>
            <a:chOff x="5257800" y="1418363"/>
            <a:chExt cx="6205837" cy="4639537"/>
          </a:xfrm>
        </p:grpSpPr>
        <p:pic>
          <p:nvPicPr>
            <p:cNvPr id="6" name="Picture 5">
              <a:extLst>
                <a:ext uri="{FF2B5EF4-FFF2-40B4-BE49-F238E27FC236}">
                  <a16:creationId xmlns:a16="http://schemas.microsoft.com/office/drawing/2014/main" id="{5BD57AD8-F823-1218-7751-F18B5064C2FF}"/>
                </a:ext>
              </a:extLst>
            </p:cNvPr>
            <p:cNvPicPr>
              <a:picLocks noChangeAspect="1"/>
            </p:cNvPicPr>
            <p:nvPr/>
          </p:nvPicPr>
          <p:blipFill>
            <a:blip r:embed="rId2"/>
            <a:srcRect l="29267" t="9968" r="4071" b="15228"/>
            <a:stretch>
              <a:fillRect/>
            </a:stretch>
          </p:blipFill>
          <p:spPr>
            <a:xfrm>
              <a:off x="5257800" y="1418363"/>
              <a:ext cx="6200655" cy="4639537"/>
            </a:xfrm>
            <a:prstGeom prst="rect">
              <a:avLst/>
            </a:prstGeom>
          </p:spPr>
        </p:pic>
        <p:grpSp>
          <p:nvGrpSpPr>
            <p:cNvPr id="7" name="Group 6">
              <a:extLst>
                <a:ext uri="{FF2B5EF4-FFF2-40B4-BE49-F238E27FC236}">
                  <a16:creationId xmlns:a16="http://schemas.microsoft.com/office/drawing/2014/main" id="{BC7905CE-882D-4201-7F88-C96F6500BE33}"/>
                </a:ext>
              </a:extLst>
            </p:cNvPr>
            <p:cNvGrpSpPr/>
            <p:nvPr/>
          </p:nvGrpSpPr>
          <p:grpSpPr>
            <a:xfrm>
              <a:off x="5257800" y="1418363"/>
              <a:ext cx="6205837" cy="4639536"/>
              <a:chOff x="0" y="1133474"/>
              <a:chExt cx="6637867" cy="4962525"/>
            </a:xfrm>
          </p:grpSpPr>
          <p:sp>
            <p:nvSpPr>
              <p:cNvPr id="9" name="Freeform: Shape 8">
                <a:extLst>
                  <a:ext uri="{FF2B5EF4-FFF2-40B4-BE49-F238E27FC236}">
                    <a16:creationId xmlns:a16="http://schemas.microsoft.com/office/drawing/2014/main" id="{F4409957-13EF-E8F5-F22A-27F9754903FE}"/>
                  </a:ext>
                </a:extLst>
              </p:cNvPr>
              <p:cNvSpPr/>
              <p:nvPr/>
            </p:nvSpPr>
            <p:spPr>
              <a:xfrm>
                <a:off x="1164695" y="1617661"/>
                <a:ext cx="4308477" cy="4308477"/>
              </a:xfrm>
              <a:custGeom>
                <a:avLst/>
                <a:gdLst>
                  <a:gd name="connsiteX0" fmla="*/ 1968501 w 3937002"/>
                  <a:gd name="connsiteY0" fmla="*/ 0 h 3937002"/>
                  <a:gd name="connsiteX1" fmla="*/ 3937002 w 3937002"/>
                  <a:gd name="connsiteY1" fmla="*/ 1968501 h 3937002"/>
                  <a:gd name="connsiteX2" fmla="*/ 1968501 w 3937002"/>
                  <a:gd name="connsiteY2" fmla="*/ 3937002 h 3937002"/>
                  <a:gd name="connsiteX3" fmla="*/ 0 w 3937002"/>
                  <a:gd name="connsiteY3" fmla="*/ 1968501 h 3937002"/>
                  <a:gd name="connsiteX4" fmla="*/ 1968501 w 3937002"/>
                  <a:gd name="connsiteY4" fmla="*/ 0 h 393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2" h="3937002">
                    <a:moveTo>
                      <a:pt x="1968501" y="0"/>
                    </a:moveTo>
                    <a:cubicBezTo>
                      <a:pt x="3055674" y="0"/>
                      <a:pt x="3937002" y="881328"/>
                      <a:pt x="3937002" y="1968501"/>
                    </a:cubicBezTo>
                    <a:cubicBezTo>
                      <a:pt x="3937002" y="3055674"/>
                      <a:pt x="3055674" y="3937002"/>
                      <a:pt x="1968501" y="3937002"/>
                    </a:cubicBezTo>
                    <a:cubicBezTo>
                      <a:pt x="881328" y="3937002"/>
                      <a:pt x="0" y="3055674"/>
                      <a:pt x="0" y="1968501"/>
                    </a:cubicBezTo>
                    <a:cubicBezTo>
                      <a:pt x="0" y="881328"/>
                      <a:pt x="881328" y="0"/>
                      <a:pt x="1968501" y="0"/>
                    </a:cubicBezTo>
                    <a:close/>
                  </a:path>
                </a:pathLst>
              </a:custGeom>
              <a:noFill/>
              <a:ln w="76200" cap="flat" cmpd="sng" algn="ctr">
                <a:solidFill>
                  <a:srgbClr val="FFFFFF">
                    <a:alpha val="80000"/>
                  </a:srgbClr>
                </a:solidFill>
                <a:prstDash val="solid"/>
              </a:ln>
              <a:effectLst/>
            </p:spPr>
            <p:txBody>
              <a:bodyPr wrap="square"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FFFF"/>
                  </a:solidFill>
                  <a:effectLst/>
                  <a:uLnTx/>
                  <a:uFillTx/>
                  <a:latin typeface="EYInterstate Light"/>
                  <a:ea typeface="+mn-ea"/>
                  <a:cs typeface="+mn-cs"/>
                </a:endParaRPr>
              </a:p>
            </p:txBody>
          </p:sp>
          <p:sp>
            <p:nvSpPr>
              <p:cNvPr id="10" name="Freeform: Shape 9">
                <a:extLst>
                  <a:ext uri="{FF2B5EF4-FFF2-40B4-BE49-F238E27FC236}">
                    <a16:creationId xmlns:a16="http://schemas.microsoft.com/office/drawing/2014/main" id="{98AE4C84-B448-2332-5C3A-44BF35CFFDAF}"/>
                  </a:ext>
                </a:extLst>
              </p:cNvPr>
              <p:cNvSpPr/>
              <p:nvPr/>
            </p:nvSpPr>
            <p:spPr>
              <a:xfrm>
                <a:off x="0" y="1133474"/>
                <a:ext cx="6637867" cy="4962525"/>
              </a:xfrm>
              <a:custGeom>
                <a:avLst/>
                <a:gdLst>
                  <a:gd name="connsiteX0" fmla="*/ 0 w 6637867"/>
                  <a:gd name="connsiteY0" fmla="*/ 0 h 4962525"/>
                  <a:gd name="connsiteX1" fmla="*/ 6637867 w 6637867"/>
                  <a:gd name="connsiteY1" fmla="*/ 0 h 4962525"/>
                  <a:gd name="connsiteX2" fmla="*/ 6637867 w 6637867"/>
                  <a:gd name="connsiteY2" fmla="*/ 4962525 h 4962525"/>
                  <a:gd name="connsiteX3" fmla="*/ 0 w 6637867"/>
                  <a:gd name="connsiteY3" fmla="*/ 4962525 h 4962525"/>
                  <a:gd name="connsiteX4" fmla="*/ 0 w 6637867"/>
                  <a:gd name="connsiteY4" fmla="*/ 0 h 4962525"/>
                  <a:gd name="connsiteX5" fmla="*/ 3318934 w 6637867"/>
                  <a:gd name="connsiteY5" fmla="*/ 654049 h 4962525"/>
                  <a:gd name="connsiteX6" fmla="*/ 1350433 w 6637867"/>
                  <a:gd name="connsiteY6" fmla="*/ 2622550 h 4962525"/>
                  <a:gd name="connsiteX7" fmla="*/ 3318934 w 6637867"/>
                  <a:gd name="connsiteY7" fmla="*/ 4591051 h 4962525"/>
                  <a:gd name="connsiteX8" fmla="*/ 5287435 w 6637867"/>
                  <a:gd name="connsiteY8" fmla="*/ 2622550 h 4962525"/>
                  <a:gd name="connsiteX9" fmla="*/ 3318934 w 6637867"/>
                  <a:gd name="connsiteY9" fmla="*/ 654049 h 49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37867" h="4962525">
                    <a:moveTo>
                      <a:pt x="0" y="0"/>
                    </a:moveTo>
                    <a:lnTo>
                      <a:pt x="6637867" y="0"/>
                    </a:lnTo>
                    <a:lnTo>
                      <a:pt x="6637867" y="4962525"/>
                    </a:lnTo>
                    <a:lnTo>
                      <a:pt x="0" y="4962525"/>
                    </a:lnTo>
                    <a:lnTo>
                      <a:pt x="0" y="0"/>
                    </a:lnTo>
                    <a:close/>
                    <a:moveTo>
                      <a:pt x="3318934" y="654049"/>
                    </a:moveTo>
                    <a:cubicBezTo>
                      <a:pt x="2231761" y="654049"/>
                      <a:pt x="1350433" y="1535377"/>
                      <a:pt x="1350433" y="2622550"/>
                    </a:cubicBezTo>
                    <a:cubicBezTo>
                      <a:pt x="1350433" y="3709723"/>
                      <a:pt x="2231761" y="4591051"/>
                      <a:pt x="3318934" y="4591051"/>
                    </a:cubicBezTo>
                    <a:cubicBezTo>
                      <a:pt x="4406107" y="4591051"/>
                      <a:pt x="5287435" y="3709723"/>
                      <a:pt x="5287435" y="2622550"/>
                    </a:cubicBezTo>
                    <a:cubicBezTo>
                      <a:pt x="5287435" y="1535377"/>
                      <a:pt x="4406107" y="654049"/>
                      <a:pt x="3318934" y="654049"/>
                    </a:cubicBezTo>
                    <a:close/>
                  </a:path>
                </a:pathLst>
              </a:custGeom>
              <a:solidFill>
                <a:schemeClr val="tx1">
                  <a:alpha val="70000"/>
                </a:schemeClr>
              </a:solidFill>
              <a:ln w="9525" cap="flat" cmpd="sng" algn="ctr">
                <a:noFill/>
                <a:prstDash val="solid"/>
              </a:ln>
              <a:effectLst/>
            </p:spPr>
            <p:txBody>
              <a:bodyPr wrap="square"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FFFF"/>
                  </a:solidFill>
                  <a:effectLst/>
                  <a:uLnTx/>
                  <a:uFillTx/>
                  <a:latin typeface="EYInterstate Light"/>
                  <a:ea typeface="+mn-ea"/>
                  <a:cs typeface="+mn-cs"/>
                </a:endParaRPr>
              </a:p>
            </p:txBody>
          </p:sp>
        </p:grpSp>
        <p:cxnSp>
          <p:nvCxnSpPr>
            <p:cNvPr id="8" name="Straight Connector 7">
              <a:extLst>
                <a:ext uri="{FF2B5EF4-FFF2-40B4-BE49-F238E27FC236}">
                  <a16:creationId xmlns:a16="http://schemas.microsoft.com/office/drawing/2014/main" id="{98FABE17-9876-96E3-5BAA-205161BC6789}"/>
                </a:ext>
              </a:extLst>
            </p:cNvPr>
            <p:cNvCxnSpPr>
              <a:cxnSpLocks/>
            </p:cNvCxnSpPr>
            <p:nvPr/>
          </p:nvCxnSpPr>
          <p:spPr>
            <a:xfrm>
              <a:off x="5257800" y="2019961"/>
              <a:ext cx="0" cy="3436341"/>
            </a:xfrm>
            <a:prstGeom prst="line">
              <a:avLst/>
            </a:prstGeom>
            <a:noFill/>
            <a:ln w="50800" cap="flat" cmpd="sng" algn="ctr">
              <a:solidFill>
                <a:srgbClr val="FFE600"/>
              </a:solidFill>
              <a:prstDash val="solid"/>
              <a:miter lim="800000"/>
              <a:headEnd type="none" w="med" len="med"/>
              <a:tailEnd type="none" w="med" len="med"/>
            </a:ln>
            <a:effectLst/>
          </p:spPr>
        </p:cxnSp>
      </p:grpSp>
    </p:spTree>
    <p:extLst>
      <p:ext uri="{BB962C8B-B14F-4D97-AF65-F5344CB8AC3E}">
        <p14:creationId xmlns:p14="http://schemas.microsoft.com/office/powerpoint/2010/main" val="1073652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ED5B5-1806-AD91-DA87-CDABCF5CC5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E2053D-3E46-7C5B-97A2-C79F193E0DCA}"/>
              </a:ext>
            </a:extLst>
          </p:cNvPr>
          <p:cNvSpPr txBox="1">
            <a:spLocks/>
          </p:cNvSpPr>
          <p:nvPr/>
        </p:nvSpPr>
        <p:spPr>
          <a:xfrm>
            <a:off x="486245" y="997565"/>
            <a:ext cx="11223625" cy="24622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p:txBody>
      </p:sp>
      <p:sp>
        <p:nvSpPr>
          <p:cNvPr id="8" name="Title 6">
            <a:extLst>
              <a:ext uri="{FF2B5EF4-FFF2-40B4-BE49-F238E27FC236}">
                <a16:creationId xmlns:a16="http://schemas.microsoft.com/office/drawing/2014/main" id="{D2001E1F-D936-2A9A-13EE-9A0340B29E5B}"/>
              </a:ext>
            </a:extLst>
          </p:cNvPr>
          <p:cNvSpPr txBox="1">
            <a:spLocks/>
          </p:cNvSpPr>
          <p:nvPr/>
        </p:nvSpPr>
        <p:spPr>
          <a:xfrm>
            <a:off x="485523" y="345396"/>
            <a:ext cx="11224347" cy="470898"/>
          </a:xfrm>
          <a:prstGeom prst="rect">
            <a:avLst/>
          </a:prstGeom>
        </p:spPr>
        <p:txBody>
          <a:bodyPr/>
          <a:lst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a:lstStyle>
          <a:p>
            <a:r>
              <a:rPr lang="en-US" dirty="0"/>
              <a:t>Polling question 1</a:t>
            </a:r>
            <a:endParaRPr lang="en-US" dirty="0">
              <a:solidFill>
                <a:srgbClr val="FF0000"/>
              </a:solidFill>
            </a:endParaRPr>
          </a:p>
        </p:txBody>
      </p:sp>
      <p:sp>
        <p:nvSpPr>
          <p:cNvPr id="4" name="TextBox 3">
            <a:extLst>
              <a:ext uri="{FF2B5EF4-FFF2-40B4-BE49-F238E27FC236}">
                <a16:creationId xmlns:a16="http://schemas.microsoft.com/office/drawing/2014/main" id="{39D726AE-F03B-D0B6-0B7F-DA7DC9688C2D}"/>
              </a:ext>
            </a:extLst>
          </p:cNvPr>
          <p:cNvSpPr txBox="1">
            <a:spLocks/>
          </p:cNvSpPr>
          <p:nvPr/>
        </p:nvSpPr>
        <p:spPr>
          <a:xfrm>
            <a:off x="485523" y="1411287"/>
            <a:ext cx="11223625" cy="2185214"/>
          </a:xfrm>
          <a:prstGeom prst="rect">
            <a:avLst/>
          </a:prstGeom>
          <a:noFill/>
        </p:spPr>
        <p:txBody>
          <a:bodyPr wrap="square" lIns="0" tIns="0" rIns="0" bIns="0">
            <a:spAutoFit/>
          </a:bodyPr>
          <a:lstStyle/>
          <a:p>
            <a:r>
              <a:rPr lang="en-US" sz="2000" b="1" dirty="0">
                <a:solidFill>
                  <a:schemeClr val="bg1"/>
                </a:solidFill>
              </a:rPr>
              <a:t>Which one of these is </a:t>
            </a:r>
            <a:r>
              <a:rPr lang="en-US" sz="2000" b="1" i="1" dirty="0">
                <a:solidFill>
                  <a:schemeClr val="bg1"/>
                </a:solidFill>
              </a:rPr>
              <a:t>not</a:t>
            </a:r>
            <a:r>
              <a:rPr lang="en-US" sz="2000" b="1" dirty="0">
                <a:solidFill>
                  <a:schemeClr val="bg1"/>
                </a:solidFill>
              </a:rPr>
              <a:t> a component of UBI?</a:t>
            </a:r>
          </a:p>
          <a:p>
            <a:endParaRPr lang="en-US" sz="2000" b="1" dirty="0">
              <a:solidFill>
                <a:schemeClr val="bg1"/>
              </a:solidFill>
            </a:endParaRPr>
          </a:p>
          <a:p>
            <a:pPr marL="457200" indent="-457200">
              <a:spcAft>
                <a:spcPts val="1200"/>
              </a:spcAft>
              <a:buClr>
                <a:schemeClr val="tx2"/>
              </a:buClr>
              <a:buFont typeface="+mj-lt"/>
              <a:buAutoNum type="alphaUcPeriod"/>
            </a:pPr>
            <a:r>
              <a:rPr lang="en-US" dirty="0">
                <a:solidFill>
                  <a:schemeClr val="bg1"/>
                </a:solidFill>
              </a:rPr>
              <a:t>Regularly carried on</a:t>
            </a:r>
          </a:p>
          <a:p>
            <a:pPr marL="457200" indent="-457200">
              <a:spcAft>
                <a:spcPts val="1200"/>
              </a:spcAft>
              <a:buClr>
                <a:schemeClr val="tx2"/>
              </a:buClr>
              <a:buFont typeface="+mj-lt"/>
              <a:buAutoNum type="alphaUcPeriod"/>
            </a:pPr>
            <a:r>
              <a:rPr lang="en-US" dirty="0">
                <a:solidFill>
                  <a:schemeClr val="bg1"/>
                </a:solidFill>
              </a:rPr>
              <a:t>Substantially related to the organization’s exempt purposes</a:t>
            </a:r>
          </a:p>
          <a:p>
            <a:pPr marL="457200" indent="-457200">
              <a:spcAft>
                <a:spcPts val="1200"/>
              </a:spcAft>
              <a:buClr>
                <a:schemeClr val="tx2"/>
              </a:buClr>
              <a:buFont typeface="+mj-lt"/>
              <a:buAutoNum type="alphaUcPeriod"/>
            </a:pPr>
            <a:r>
              <a:rPr lang="en-US" dirty="0">
                <a:solidFill>
                  <a:schemeClr val="bg1"/>
                </a:solidFill>
              </a:rPr>
              <a:t>Trade or business</a:t>
            </a:r>
          </a:p>
          <a:p>
            <a:pPr marL="457200" indent="-457200">
              <a:spcAft>
                <a:spcPts val="1200"/>
              </a:spcAft>
              <a:buClr>
                <a:schemeClr val="tx2"/>
              </a:buClr>
              <a:buFont typeface="+mj-lt"/>
              <a:buAutoNum type="alphaUcPeriod"/>
            </a:pPr>
            <a:r>
              <a:rPr lang="en-US" dirty="0">
                <a:solidFill>
                  <a:schemeClr val="bg1"/>
                </a:solidFill>
              </a:rPr>
              <a:t>All of the above</a:t>
            </a:r>
          </a:p>
        </p:txBody>
      </p:sp>
    </p:spTree>
    <p:extLst>
      <p:ext uri="{BB962C8B-B14F-4D97-AF65-F5344CB8AC3E}">
        <p14:creationId xmlns:p14="http://schemas.microsoft.com/office/powerpoint/2010/main" val="3923628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FF96C-9E37-C10F-97BB-B330D796441E}"/>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B1D441-CE1E-F710-2C23-69E5C8158CF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2" name="Object 1" hidden="1">
                        <a:extLst>
                          <a:ext uri="{FF2B5EF4-FFF2-40B4-BE49-F238E27FC236}">
                            <a16:creationId xmlns:a16="http://schemas.microsoft.com/office/drawing/2014/main" id="{DCB1D441-CE1E-F710-2C23-69E5C8158CFD}"/>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2CCC6E46-C7CB-CEB8-88C2-FD3E981A0A96}"/>
              </a:ext>
            </a:extLst>
          </p:cNvPr>
          <p:cNvSpPr>
            <a:spLocks noGrp="1"/>
          </p:cNvSpPr>
          <p:nvPr>
            <p:ph type="title"/>
          </p:nvPr>
        </p:nvSpPr>
        <p:spPr/>
        <p:txBody>
          <a:bodyPr/>
          <a:lstStyle/>
          <a:p>
            <a:r>
              <a:rPr lang="en-IN" dirty="0"/>
              <a:t>Exclusions and modifications to UBI</a:t>
            </a:r>
          </a:p>
        </p:txBody>
      </p:sp>
    </p:spTree>
    <p:extLst>
      <p:ext uri="{BB962C8B-B14F-4D97-AF65-F5344CB8AC3E}">
        <p14:creationId xmlns:p14="http://schemas.microsoft.com/office/powerpoint/2010/main" val="3290896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8372A-8293-A179-3068-662FD67616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F94DF7-1F7D-352F-F44F-5E48060BE30F}"/>
              </a:ext>
            </a:extLst>
          </p:cNvPr>
          <p:cNvSpPr>
            <a:spLocks noGrp="1"/>
          </p:cNvSpPr>
          <p:nvPr>
            <p:ph type="title"/>
          </p:nvPr>
        </p:nvSpPr>
        <p:spPr>
          <a:xfrm>
            <a:off x="485523" y="382588"/>
            <a:ext cx="11224347" cy="638175"/>
          </a:xfrm>
        </p:spPr>
        <p:txBody>
          <a:bodyPr/>
          <a:lstStyle/>
          <a:p>
            <a:r>
              <a:rPr lang="en-US" dirty="0"/>
              <a:t>Step 2a: Excluded?</a:t>
            </a:r>
          </a:p>
        </p:txBody>
      </p:sp>
      <p:sp>
        <p:nvSpPr>
          <p:cNvPr id="21" name="Content Placeholder 20">
            <a:extLst>
              <a:ext uri="{FF2B5EF4-FFF2-40B4-BE49-F238E27FC236}">
                <a16:creationId xmlns:a16="http://schemas.microsoft.com/office/drawing/2014/main" id="{B0C7CA9E-0B5C-5EBF-2BE7-5CC57ECDCC57}"/>
              </a:ext>
            </a:extLst>
          </p:cNvPr>
          <p:cNvSpPr>
            <a:spLocks noGrp="1"/>
          </p:cNvSpPr>
          <p:nvPr>
            <p:ph sz="quarter" idx="16"/>
          </p:nvPr>
        </p:nvSpPr>
        <p:spPr>
          <a:xfrm>
            <a:off x="485520" y="1411287"/>
            <a:ext cx="5356800" cy="4638675"/>
          </a:xfrm>
        </p:spPr>
        <p:txBody>
          <a:bodyPr/>
          <a:lstStyle/>
          <a:p>
            <a:r>
              <a:rPr lang="en-IN" altLang="en-US" sz="1800" dirty="0"/>
              <a:t>IRC Section </a:t>
            </a:r>
            <a:r>
              <a:rPr lang="fr-FR" altLang="en-US" sz="1800" dirty="0"/>
              <a:t>513 </a:t>
            </a:r>
            <a:r>
              <a:rPr lang="en-US" sz="1800" noProof="0" dirty="0"/>
              <a:t>provides</a:t>
            </a:r>
            <a:r>
              <a:rPr lang="fr-FR" altLang="en-US" sz="1800" dirty="0"/>
              <a:t> </a:t>
            </a:r>
            <a:r>
              <a:rPr lang="en-US" sz="1800" noProof="0" dirty="0"/>
              <a:t>specific</a:t>
            </a:r>
            <a:r>
              <a:rPr lang="fr-FR" altLang="en-US" sz="1800" dirty="0"/>
              <a:t> UBI exclusions.</a:t>
            </a:r>
          </a:p>
          <a:p>
            <a:endParaRPr lang="en-US" sz="1800" dirty="0"/>
          </a:p>
        </p:txBody>
      </p:sp>
      <p:sp>
        <p:nvSpPr>
          <p:cNvPr id="3" name="Arrow: Down 2">
            <a:extLst>
              <a:ext uri="{FF2B5EF4-FFF2-40B4-BE49-F238E27FC236}">
                <a16:creationId xmlns:a16="http://schemas.microsoft.com/office/drawing/2014/main" id="{FA645ADF-195A-6E48-63B5-3A8D01D74C29}"/>
              </a:ext>
            </a:extLst>
          </p:cNvPr>
          <p:cNvSpPr/>
          <p:nvPr/>
        </p:nvSpPr>
        <p:spPr>
          <a:xfrm>
            <a:off x="9281964" y="3791230"/>
            <a:ext cx="228600" cy="777858"/>
          </a:xfrm>
          <a:prstGeom prst="downArrow">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5" name="Rectangle 4">
            <a:extLst>
              <a:ext uri="{FF2B5EF4-FFF2-40B4-BE49-F238E27FC236}">
                <a16:creationId xmlns:a16="http://schemas.microsoft.com/office/drawing/2014/main" id="{760D832D-8697-5D4D-2D2A-5DE97EC3D230}"/>
              </a:ext>
            </a:extLst>
          </p:cNvPr>
          <p:cNvSpPr/>
          <p:nvPr/>
        </p:nvSpPr>
        <p:spPr>
          <a:xfrm>
            <a:off x="7255044" y="4608983"/>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rgbClr val="FFFFFF"/>
              </a:solidFill>
            </a:endParaRPr>
          </a:p>
        </p:txBody>
      </p:sp>
      <p:sp>
        <p:nvSpPr>
          <p:cNvPr id="8" name="Arrow: Down 7">
            <a:extLst>
              <a:ext uri="{FF2B5EF4-FFF2-40B4-BE49-F238E27FC236}">
                <a16:creationId xmlns:a16="http://schemas.microsoft.com/office/drawing/2014/main" id="{9F61F6A9-2B4F-6EBD-7690-2BBA4CB5618A}"/>
              </a:ext>
            </a:extLst>
          </p:cNvPr>
          <p:cNvSpPr/>
          <p:nvPr/>
        </p:nvSpPr>
        <p:spPr>
          <a:xfrm>
            <a:off x="9281964" y="2179758"/>
            <a:ext cx="228600" cy="777858"/>
          </a:xfrm>
          <a:prstGeom prst="downArrow">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10" name="Rectangle 9">
            <a:extLst>
              <a:ext uri="{FF2B5EF4-FFF2-40B4-BE49-F238E27FC236}">
                <a16:creationId xmlns:a16="http://schemas.microsoft.com/office/drawing/2014/main" id="{C266B1B1-BBE2-C189-A58A-A9B0317EA5B5}"/>
              </a:ext>
            </a:extLst>
          </p:cNvPr>
          <p:cNvSpPr/>
          <p:nvPr/>
        </p:nvSpPr>
        <p:spPr>
          <a:xfrm>
            <a:off x="7255044" y="1437296"/>
            <a:ext cx="4419600" cy="990600"/>
          </a:xfrm>
          <a:prstGeom prst="rect">
            <a:avLst/>
          </a:prstGeom>
          <a:solidFill>
            <a:srgbClr val="747480"/>
          </a:solidFill>
          <a:ln w="6350">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FFFF"/>
                </a:solidFill>
              </a:rPr>
              <a:t>1. Unrelated?</a:t>
            </a:r>
          </a:p>
        </p:txBody>
      </p:sp>
      <p:sp>
        <p:nvSpPr>
          <p:cNvPr id="12" name="Rectangle 11">
            <a:extLst>
              <a:ext uri="{FF2B5EF4-FFF2-40B4-BE49-F238E27FC236}">
                <a16:creationId xmlns:a16="http://schemas.microsoft.com/office/drawing/2014/main" id="{941C8417-94CF-2ADF-0BB1-82AE70D179E9}"/>
              </a:ext>
            </a:extLst>
          </p:cNvPr>
          <p:cNvSpPr/>
          <p:nvPr/>
        </p:nvSpPr>
        <p:spPr>
          <a:xfrm>
            <a:off x="7255044" y="3009225"/>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FFFFFF"/>
                </a:solidFill>
              </a:rPr>
              <a:t>2. Exclusion or modification?</a:t>
            </a:r>
          </a:p>
        </p:txBody>
      </p:sp>
      <p:sp>
        <p:nvSpPr>
          <p:cNvPr id="17" name="TextBox 20">
            <a:extLst>
              <a:ext uri="{FF2B5EF4-FFF2-40B4-BE49-F238E27FC236}">
                <a16:creationId xmlns:a16="http://schemas.microsoft.com/office/drawing/2014/main" id="{D986E997-2E28-BAF6-AA32-F3FDB37F2868}"/>
              </a:ext>
            </a:extLst>
          </p:cNvPr>
          <p:cNvSpPr txBox="1"/>
          <p:nvPr/>
        </p:nvSpPr>
        <p:spPr>
          <a:xfrm>
            <a:off x="7255044" y="2991351"/>
            <a:ext cx="4419600" cy="990598"/>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rgbClr val="FFFFFF"/>
              </a:solidFill>
            </a:endParaRPr>
          </a:p>
        </p:txBody>
      </p:sp>
      <p:sp>
        <p:nvSpPr>
          <p:cNvPr id="18" name="TextBox 3">
            <a:extLst>
              <a:ext uri="{FF2B5EF4-FFF2-40B4-BE49-F238E27FC236}">
                <a16:creationId xmlns:a16="http://schemas.microsoft.com/office/drawing/2014/main" id="{91AE329B-260E-6378-C04C-0B10DBAF832F}"/>
              </a:ext>
            </a:extLst>
          </p:cNvPr>
          <p:cNvSpPr txBox="1"/>
          <p:nvPr/>
        </p:nvSpPr>
        <p:spPr>
          <a:xfrm>
            <a:off x="7255044" y="1449363"/>
            <a:ext cx="4419600" cy="990599"/>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200" b="0"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400" b="1" dirty="0"/>
          </a:p>
        </p:txBody>
      </p:sp>
      <p:sp>
        <p:nvSpPr>
          <p:cNvPr id="19" name="TextBox 26">
            <a:extLst>
              <a:ext uri="{FF2B5EF4-FFF2-40B4-BE49-F238E27FC236}">
                <a16:creationId xmlns:a16="http://schemas.microsoft.com/office/drawing/2014/main" id="{E0B44C3C-A07F-ACEA-2185-8850D7A58129}"/>
              </a:ext>
            </a:extLst>
          </p:cNvPr>
          <p:cNvSpPr txBox="1"/>
          <p:nvPr/>
        </p:nvSpPr>
        <p:spPr>
          <a:xfrm>
            <a:off x="7255044" y="4621049"/>
            <a:ext cx="4419600" cy="985806"/>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A" sz="2000" dirty="0"/>
          </a:p>
        </p:txBody>
      </p:sp>
    </p:spTree>
    <p:extLst>
      <p:ext uri="{BB962C8B-B14F-4D97-AF65-F5344CB8AC3E}">
        <p14:creationId xmlns:p14="http://schemas.microsoft.com/office/powerpoint/2010/main" val="3682531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2DA95C-7DC3-A96E-9DB4-5F31AA28EC07}"/>
              </a:ext>
            </a:extLst>
          </p:cNvPr>
          <p:cNvSpPr>
            <a:spLocks noGrp="1"/>
          </p:cNvSpPr>
          <p:nvPr>
            <p:ph idx="1"/>
          </p:nvPr>
        </p:nvSpPr>
        <p:spPr>
          <a:xfrm>
            <a:off x="485775" y="1724112"/>
            <a:ext cx="3570288" cy="4387933"/>
          </a:xfrm>
          <a:solidFill>
            <a:srgbClr val="2E2E38">
              <a:alpha val="50196"/>
            </a:srgbClr>
          </a:solidFill>
        </p:spPr>
        <p:txBody>
          <a:bodyPr lIns="109728" tIns="109728" rIns="109728" bIns="109728"/>
          <a:lstStyle/>
          <a:p>
            <a:pPr marL="0" indent="0" algn="ctr">
              <a:spcAft>
                <a:spcPts val="1200"/>
              </a:spcAft>
              <a:buNone/>
            </a:pPr>
            <a:r>
              <a:rPr lang="en-US" b="1" dirty="0">
                <a:solidFill>
                  <a:schemeClr val="tx2"/>
                </a:solidFill>
                <a:latin typeface="EYInterstate" panose="02000503020000020004" pitchFamily="2" charset="0"/>
              </a:rPr>
              <a:t>Convenience exception</a:t>
            </a:r>
          </a:p>
          <a:p>
            <a:r>
              <a:rPr lang="en-US" sz="1200" dirty="0"/>
              <a:t>UBI does not include income from trade or business carried on by the organization primarily for convenience of members, students, patients, officers or employees</a:t>
            </a:r>
          </a:p>
          <a:p>
            <a:r>
              <a:rPr lang="en-US" sz="1200" dirty="0"/>
              <a:t>Applies only to: </a:t>
            </a:r>
          </a:p>
          <a:p>
            <a:pPr lvl="1"/>
            <a:r>
              <a:rPr lang="en-US" sz="1200" dirty="0"/>
              <a:t>IRC Section 501(c)(3) organizations and colleges and universities subject to UBI</a:t>
            </a:r>
          </a:p>
          <a:p>
            <a:pPr lvl="1"/>
            <a:r>
              <a:rPr lang="en-US" sz="1200" dirty="0"/>
              <a:t>Certain sales by local associations of employees under IRC Section 501(c)(4)</a:t>
            </a:r>
          </a:p>
          <a:p>
            <a:endParaRPr lang="en-US" dirty="0"/>
          </a:p>
        </p:txBody>
      </p:sp>
      <p:sp>
        <p:nvSpPr>
          <p:cNvPr id="14" name="Content Placeholder 13">
            <a:extLst>
              <a:ext uri="{FF2B5EF4-FFF2-40B4-BE49-F238E27FC236}">
                <a16:creationId xmlns:a16="http://schemas.microsoft.com/office/drawing/2014/main" id="{079C6913-6DDA-1635-443E-DD2DA4BBEC43}"/>
              </a:ext>
            </a:extLst>
          </p:cNvPr>
          <p:cNvSpPr>
            <a:spLocks noGrp="1"/>
          </p:cNvSpPr>
          <p:nvPr>
            <p:ph idx="13"/>
          </p:nvPr>
        </p:nvSpPr>
        <p:spPr>
          <a:xfrm>
            <a:off x="4313238" y="1724112"/>
            <a:ext cx="3568700" cy="4387933"/>
          </a:xfrm>
          <a:solidFill>
            <a:srgbClr val="2E2E38">
              <a:alpha val="50196"/>
            </a:srgbClr>
          </a:solidFill>
        </p:spPr>
        <p:txBody>
          <a:bodyPr lIns="109728" tIns="109728" rIns="109728" bIns="109728"/>
          <a:lstStyle/>
          <a:p>
            <a:pPr marL="0" indent="0" algn="ctr">
              <a:spcAft>
                <a:spcPts val="1200"/>
              </a:spcAft>
              <a:buNone/>
            </a:pPr>
            <a:r>
              <a:rPr lang="en-US" b="1" dirty="0">
                <a:solidFill>
                  <a:schemeClr val="tx2"/>
                </a:solidFill>
                <a:latin typeface="EYInterstate" panose="02000503020000020004" pitchFamily="2" charset="0"/>
              </a:rPr>
              <a:t>Qualified sponsorship payment (QSP) exclusion</a:t>
            </a:r>
          </a:p>
          <a:p>
            <a:r>
              <a:rPr lang="en-US" sz="1200" dirty="0"/>
              <a:t>QSP not subject to unrelated business income tax (UBIT) </a:t>
            </a:r>
            <a:r>
              <a:rPr lang="en-IN" sz="1200" dirty="0"/>
              <a:t>(</a:t>
            </a:r>
            <a:r>
              <a:rPr lang="en-IN" altLang="en-US" sz="1200" dirty="0"/>
              <a:t>IRC Section 513(i))</a:t>
            </a:r>
            <a:endParaRPr lang="en-US" sz="1200" dirty="0"/>
          </a:p>
          <a:p>
            <a:r>
              <a:rPr lang="en-US" sz="1200" dirty="0"/>
              <a:t>QSP is:</a:t>
            </a:r>
          </a:p>
          <a:p>
            <a:pPr lvl="1"/>
            <a:r>
              <a:rPr lang="en-US" sz="1200" dirty="0"/>
              <a:t>Any payment of money, transfer of property or performance of services by person engaged in trade or business where there is no expectation person will receive any substantial return benefit</a:t>
            </a:r>
          </a:p>
          <a:p>
            <a:r>
              <a:rPr lang="en-US" sz="1200" dirty="0"/>
              <a:t>Substantial return benefit defined as any benefit other than:</a:t>
            </a:r>
          </a:p>
          <a:p>
            <a:pPr marL="502920"/>
            <a:r>
              <a:rPr lang="en-US" sz="1200" dirty="0"/>
              <a:t>Use or acknowledgment of payer’s name or logo in connection with exempt organization’s activities</a:t>
            </a:r>
          </a:p>
          <a:p>
            <a:pPr marL="448056" indent="58738">
              <a:buNone/>
            </a:pPr>
            <a:r>
              <a:rPr lang="en-US" sz="1200" dirty="0"/>
              <a:t>Or</a:t>
            </a:r>
          </a:p>
          <a:p>
            <a:pPr marL="502920"/>
            <a:r>
              <a:rPr lang="en-US" sz="1200" dirty="0"/>
              <a:t>Certain benefits with insubstantial value (2% test)</a:t>
            </a:r>
          </a:p>
          <a:p>
            <a:endParaRPr lang="en-US" dirty="0"/>
          </a:p>
        </p:txBody>
      </p:sp>
      <p:sp>
        <p:nvSpPr>
          <p:cNvPr id="20" name="Content Placeholder 19">
            <a:extLst>
              <a:ext uri="{FF2B5EF4-FFF2-40B4-BE49-F238E27FC236}">
                <a16:creationId xmlns:a16="http://schemas.microsoft.com/office/drawing/2014/main" id="{25D58ACD-B162-7B85-1063-26433762FE71}"/>
              </a:ext>
            </a:extLst>
          </p:cNvPr>
          <p:cNvSpPr>
            <a:spLocks noGrp="1"/>
          </p:cNvSpPr>
          <p:nvPr>
            <p:ph idx="14"/>
          </p:nvPr>
        </p:nvSpPr>
        <p:spPr>
          <a:xfrm>
            <a:off x="8139113" y="1724112"/>
            <a:ext cx="3570287" cy="4387933"/>
          </a:xfrm>
          <a:solidFill>
            <a:srgbClr val="2E2E38">
              <a:alpha val="50196"/>
            </a:srgbClr>
          </a:solidFill>
        </p:spPr>
        <p:txBody>
          <a:bodyPr lIns="109728" tIns="109728" rIns="109728" bIns="109728"/>
          <a:lstStyle/>
          <a:p>
            <a:pPr marL="0" indent="0" algn="ctr">
              <a:spcAft>
                <a:spcPts val="1200"/>
              </a:spcAft>
              <a:buNone/>
            </a:pPr>
            <a:r>
              <a:rPr lang="en-US" b="1" dirty="0">
                <a:solidFill>
                  <a:schemeClr val="tx2"/>
                </a:solidFill>
                <a:latin typeface="EYInterstate" panose="02000503020000020004" pitchFamily="2" charset="0"/>
              </a:rPr>
              <a:t>Other exclusions </a:t>
            </a:r>
          </a:p>
          <a:p>
            <a:r>
              <a:rPr lang="en-US" sz="1200" dirty="0"/>
              <a:t>Qualified sponsorship payments</a:t>
            </a:r>
          </a:p>
          <a:p>
            <a:r>
              <a:rPr lang="en-US" sz="1200" dirty="0"/>
              <a:t>Same-state rule</a:t>
            </a:r>
          </a:p>
          <a:p>
            <a:r>
              <a:rPr lang="en-US" sz="1200" dirty="0"/>
              <a:t>Volunteer labor exception</a:t>
            </a:r>
          </a:p>
          <a:p>
            <a:r>
              <a:rPr lang="en-US" sz="1200" dirty="0"/>
              <a:t>Donated goods exception</a:t>
            </a:r>
          </a:p>
          <a:p>
            <a:r>
              <a:rPr lang="en-US" sz="1200" spc="-20" dirty="0"/>
              <a:t>Certain hospital services – IRC Section 513(e)</a:t>
            </a:r>
          </a:p>
          <a:p>
            <a:endParaRPr lang="en-US" dirty="0"/>
          </a:p>
        </p:txBody>
      </p:sp>
      <p:sp>
        <p:nvSpPr>
          <p:cNvPr id="2" name="Title 1">
            <a:extLst>
              <a:ext uri="{FF2B5EF4-FFF2-40B4-BE49-F238E27FC236}">
                <a16:creationId xmlns:a16="http://schemas.microsoft.com/office/drawing/2014/main" id="{DDCEE488-C5CD-4B94-B8D6-A3C20C0272E4}"/>
              </a:ext>
            </a:extLst>
          </p:cNvPr>
          <p:cNvSpPr>
            <a:spLocks noGrp="1"/>
          </p:cNvSpPr>
          <p:nvPr>
            <p:ph type="title"/>
          </p:nvPr>
        </p:nvSpPr>
        <p:spPr>
          <a:xfrm>
            <a:off x="485523" y="382588"/>
            <a:ext cx="11224347" cy="638175"/>
          </a:xfrm>
        </p:spPr>
        <p:txBody>
          <a:bodyPr/>
          <a:lstStyle/>
          <a:p>
            <a:r>
              <a:rPr lang="en-US" dirty="0"/>
              <a:t>UBI: exclusions</a:t>
            </a:r>
          </a:p>
        </p:txBody>
      </p:sp>
      <p:sp>
        <p:nvSpPr>
          <p:cNvPr id="11" name="Rectangle: Rounded Corners 10">
            <a:extLst>
              <a:ext uri="{FF2B5EF4-FFF2-40B4-BE49-F238E27FC236}">
                <a16:creationId xmlns:a16="http://schemas.microsoft.com/office/drawing/2014/main" id="{017DD3FF-6578-B7E8-B63A-D3D37FDF88C2}"/>
              </a:ext>
            </a:extLst>
          </p:cNvPr>
          <p:cNvSpPr/>
          <p:nvPr/>
        </p:nvSpPr>
        <p:spPr>
          <a:xfrm>
            <a:off x="4341060" y="1187081"/>
            <a:ext cx="3444622"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400" b="1" dirty="0">
                <a:solidFill>
                  <a:schemeClr val="bg1"/>
                </a:solidFill>
                <a:latin typeface="EYInterstate" panose="02000503020000020004" pitchFamily="2" charset="0"/>
                <a:ea typeface="等线"/>
              </a:rPr>
              <a:t>Principal exclusions in IRC 513</a:t>
            </a:r>
          </a:p>
        </p:txBody>
      </p:sp>
    </p:spTree>
    <p:extLst>
      <p:ext uri="{BB962C8B-B14F-4D97-AF65-F5344CB8AC3E}">
        <p14:creationId xmlns:p14="http://schemas.microsoft.com/office/powerpoint/2010/main" val="1036814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11881-0BCE-CC18-CB6C-4218317273A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B20FFFF-5AF7-1B7E-C0C6-AC7429EC6063}"/>
              </a:ext>
            </a:extLst>
          </p:cNvPr>
          <p:cNvSpPr>
            <a:spLocks noGrp="1"/>
          </p:cNvSpPr>
          <p:nvPr>
            <p:ph type="title"/>
          </p:nvPr>
        </p:nvSpPr>
        <p:spPr>
          <a:xfrm>
            <a:off x="485523" y="382588"/>
            <a:ext cx="11224347" cy="638175"/>
          </a:xfrm>
        </p:spPr>
        <p:txBody>
          <a:bodyPr/>
          <a:lstStyle/>
          <a:p>
            <a:r>
              <a:rPr lang="en-US" dirty="0"/>
              <a:t>Step 2b: Modified?</a:t>
            </a:r>
          </a:p>
        </p:txBody>
      </p:sp>
      <p:sp>
        <p:nvSpPr>
          <p:cNvPr id="6" name="Content Placeholder 5">
            <a:extLst>
              <a:ext uri="{FF2B5EF4-FFF2-40B4-BE49-F238E27FC236}">
                <a16:creationId xmlns:a16="http://schemas.microsoft.com/office/drawing/2014/main" id="{C29482EC-815D-70A4-8884-855291BA955E}"/>
              </a:ext>
            </a:extLst>
          </p:cNvPr>
          <p:cNvSpPr>
            <a:spLocks noGrp="1"/>
          </p:cNvSpPr>
          <p:nvPr>
            <p:ph sz="quarter" idx="16"/>
          </p:nvPr>
        </p:nvSpPr>
        <p:spPr>
          <a:xfrm>
            <a:off x="485521" y="2622884"/>
            <a:ext cx="11224800" cy="3427078"/>
          </a:xfrm>
        </p:spPr>
        <p:txBody>
          <a:bodyPr/>
          <a:lstStyle/>
          <a:p>
            <a:r>
              <a:rPr lang="en-IN" altLang="en-US" sz="1800" dirty="0"/>
              <a:t>IRC Section 512(b) specifies modifications that carve out certain types of income from UBI.</a:t>
            </a:r>
          </a:p>
          <a:p>
            <a:endParaRPr lang="en-US" dirty="0"/>
          </a:p>
        </p:txBody>
      </p:sp>
      <p:sp>
        <p:nvSpPr>
          <p:cNvPr id="8" name="Rectangle 7">
            <a:extLst>
              <a:ext uri="{FF2B5EF4-FFF2-40B4-BE49-F238E27FC236}">
                <a16:creationId xmlns:a16="http://schemas.microsoft.com/office/drawing/2014/main" id="{B0830766-E183-9926-F9C9-E906DE506FF4}"/>
              </a:ext>
            </a:extLst>
          </p:cNvPr>
          <p:cNvSpPr/>
          <p:nvPr/>
        </p:nvSpPr>
        <p:spPr>
          <a:xfrm>
            <a:off x="485775" y="1424521"/>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rgbClr val="FFFFFF"/>
              </a:solidFill>
            </a:endParaRPr>
          </a:p>
        </p:txBody>
      </p:sp>
      <p:sp>
        <p:nvSpPr>
          <p:cNvPr id="9" name="TextBox 20">
            <a:extLst>
              <a:ext uri="{FF2B5EF4-FFF2-40B4-BE49-F238E27FC236}">
                <a16:creationId xmlns:a16="http://schemas.microsoft.com/office/drawing/2014/main" id="{E717ADFF-5E8B-D4AA-1162-B9713B15A612}"/>
              </a:ext>
            </a:extLst>
          </p:cNvPr>
          <p:cNvSpPr txBox="1"/>
          <p:nvPr/>
        </p:nvSpPr>
        <p:spPr>
          <a:xfrm>
            <a:off x="485775" y="1424521"/>
            <a:ext cx="4419600" cy="990600"/>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FFFFFF"/>
                </a:solidFill>
              </a:rPr>
              <a:t>2. Exclusion or modification?</a:t>
            </a:r>
          </a:p>
        </p:txBody>
      </p:sp>
    </p:spTree>
    <p:extLst>
      <p:ext uri="{BB962C8B-B14F-4D97-AF65-F5344CB8AC3E}">
        <p14:creationId xmlns:p14="http://schemas.microsoft.com/office/powerpoint/2010/main" val="1097201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BC9C-948F-1728-BD7C-1AB4EDEA7518}"/>
              </a:ext>
            </a:extLst>
          </p:cNvPr>
          <p:cNvSpPr>
            <a:spLocks noGrp="1"/>
          </p:cNvSpPr>
          <p:nvPr>
            <p:ph type="title"/>
          </p:nvPr>
        </p:nvSpPr>
        <p:spPr>
          <a:xfrm>
            <a:off x="485523" y="382588"/>
            <a:ext cx="11224347" cy="638175"/>
          </a:xfrm>
        </p:spPr>
        <p:txBody>
          <a:bodyPr/>
          <a:lstStyle/>
          <a:p>
            <a:r>
              <a:rPr lang="en-US" dirty="0"/>
              <a:t>UBI: modifications</a:t>
            </a:r>
          </a:p>
        </p:txBody>
      </p:sp>
      <p:sp>
        <p:nvSpPr>
          <p:cNvPr id="25" name="Content Placeholder 24">
            <a:extLst>
              <a:ext uri="{FF2B5EF4-FFF2-40B4-BE49-F238E27FC236}">
                <a16:creationId xmlns:a16="http://schemas.microsoft.com/office/drawing/2014/main" id="{4E021D51-54D7-BD33-1A73-A9A9E1277319}"/>
              </a:ext>
            </a:extLst>
          </p:cNvPr>
          <p:cNvSpPr>
            <a:spLocks noGrp="1"/>
          </p:cNvSpPr>
          <p:nvPr>
            <p:ph sz="quarter" idx="16"/>
          </p:nvPr>
        </p:nvSpPr>
        <p:spPr>
          <a:xfrm>
            <a:off x="485775" y="2153653"/>
            <a:ext cx="5356225" cy="3896310"/>
          </a:xfrm>
        </p:spPr>
        <p:txBody>
          <a:bodyPr/>
          <a:lstStyle/>
          <a:p>
            <a:r>
              <a:rPr lang="en-IN" altLang="en-US" sz="1800" dirty="0"/>
              <a:t>Interest and dividends </a:t>
            </a:r>
          </a:p>
          <a:p>
            <a:r>
              <a:rPr lang="en-IN" altLang="en-US" sz="1800" dirty="0"/>
              <a:t>Royalties</a:t>
            </a:r>
          </a:p>
          <a:p>
            <a:r>
              <a:rPr lang="en-IN" altLang="en-US" sz="1800" dirty="0"/>
              <a:t>Rents</a:t>
            </a:r>
          </a:p>
          <a:p>
            <a:r>
              <a:rPr lang="en-IN" altLang="en-US" sz="1800" dirty="0"/>
              <a:t>Gains and losses from the sale, exchange or other disposition of property</a:t>
            </a:r>
          </a:p>
          <a:p>
            <a:r>
              <a:rPr lang="en-IN" altLang="en-US" sz="1800" dirty="0"/>
              <a:t>Income from research activities</a:t>
            </a:r>
          </a:p>
          <a:p>
            <a:r>
              <a:rPr lang="en-IN" altLang="en-US" sz="1800" dirty="0"/>
              <a:t>Income from S corporations</a:t>
            </a:r>
            <a:endParaRPr lang="en-US" sz="1800" dirty="0"/>
          </a:p>
        </p:txBody>
      </p:sp>
      <p:pic>
        <p:nvPicPr>
          <p:cNvPr id="22" name="Picture 2" descr="A person standing in a library&#10;&#10;AI-generated content may be incorrect.">
            <a:extLst>
              <a:ext uri="{FF2B5EF4-FFF2-40B4-BE49-F238E27FC236}">
                <a16:creationId xmlns:a16="http://schemas.microsoft.com/office/drawing/2014/main" id="{7CDBCBFC-F8D9-4C1E-C819-B69DB2B37E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001" y="1908801"/>
            <a:ext cx="5400303" cy="304039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E487C075-6DC2-F855-4CBD-53E4245A6C3B}"/>
              </a:ext>
            </a:extLst>
          </p:cNvPr>
          <p:cNvSpPr/>
          <p:nvPr/>
        </p:nvSpPr>
        <p:spPr>
          <a:xfrm>
            <a:off x="481012" y="1437482"/>
            <a:ext cx="3826285" cy="471319"/>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Principal modifications</a:t>
            </a:r>
          </a:p>
        </p:txBody>
      </p:sp>
    </p:spTree>
    <p:extLst>
      <p:ext uri="{BB962C8B-B14F-4D97-AF65-F5344CB8AC3E}">
        <p14:creationId xmlns:p14="http://schemas.microsoft.com/office/powerpoint/2010/main" val="3632413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a:xfrm>
            <a:off x="485523" y="345396"/>
            <a:ext cx="11224347" cy="470898"/>
          </a:xfrm>
        </p:spPr>
        <p:txBody>
          <a:bodyPr/>
          <a:lstStyle/>
          <a:p>
            <a:r>
              <a:rPr lang="en-GB" dirty="0"/>
              <a:t>Disclaimer</a:t>
            </a:r>
            <a:endParaRPr lang="en-US" dirty="0"/>
          </a:p>
        </p:txBody>
      </p:sp>
      <p:sp>
        <p:nvSpPr>
          <p:cNvPr id="5" name="TextBox 4">
            <a:extLst>
              <a:ext uri="{FF2B5EF4-FFF2-40B4-BE49-F238E27FC236}">
                <a16:creationId xmlns:a16="http://schemas.microsoft.com/office/drawing/2014/main" id="{2633A599-935C-F3D9-F52E-FF3E91FC2C1F}"/>
              </a:ext>
            </a:extLst>
          </p:cNvPr>
          <p:cNvSpPr txBox="1">
            <a:spLocks/>
          </p:cNvSpPr>
          <p:nvPr/>
        </p:nvSpPr>
        <p:spPr>
          <a:xfrm>
            <a:off x="485523" y="1411287"/>
            <a:ext cx="11223625" cy="473975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US" altLang="en-US" dirty="0">
                <a:solidFill>
                  <a:schemeClr val="bg1"/>
                </a:solidFill>
              </a:rPr>
              <a:t>Views expressed in this presentation are those of the speakers and do not necessarily represent the views of Ernst &amp; Young LLP or other members of the global EY organization.</a:t>
            </a:r>
          </a:p>
          <a:p>
            <a:pPr marL="228600" lvl="0" indent="-228600">
              <a:spcAft>
                <a:spcPts val="600"/>
              </a:spcAft>
              <a:buClr>
                <a:schemeClr val="tx2"/>
              </a:buClr>
              <a:buSzPct val="100000"/>
              <a:buFont typeface="Wingdings" pitchFamily="2" charset="2"/>
              <a:buChar char="§"/>
            </a:pPr>
            <a:r>
              <a:rPr lang="en-US" altLang="en-US" dirty="0">
                <a:solidFill>
                  <a:schemeClr val="bg1"/>
                </a:solidFill>
              </a:rPr>
              <a:t>This presentation is provided solely for the purpose of enhancing knowledge on tax matters. It does not provide tax or accounting advice to any taxpayer because it does not take into account any specific taxpayer’s facts and circumstances. Please refer to your advisors for specific advice.</a:t>
            </a:r>
          </a:p>
          <a:p>
            <a:pPr marL="228600" lvl="0" indent="-228600">
              <a:spcAft>
                <a:spcPts val="600"/>
              </a:spcAft>
              <a:buClr>
                <a:schemeClr val="tx2"/>
              </a:buClr>
              <a:buSzPct val="100000"/>
              <a:buFont typeface="Wingdings" pitchFamily="2" charset="2"/>
              <a:buChar char="§"/>
            </a:pPr>
            <a:r>
              <a:rPr lang="en-US" altLang="en-US" dirty="0">
                <a:solidFill>
                  <a:schemeClr val="bg1"/>
                </a:solidFill>
              </a:rPr>
              <a:t>EY refers to the global organization, and may refer to one or more, of the member firms of Ernst &amp; Young Global Limited, each of which is a separate legal entity. Ernst &amp; Young LLP is a client-serving member firm of Ernst &amp; Young Global Limited operating in the US.</a:t>
            </a:r>
          </a:p>
          <a:p>
            <a:pPr marL="228600" indent="-228600">
              <a:spcAft>
                <a:spcPts val="600"/>
              </a:spcAft>
              <a:buClr>
                <a:schemeClr val="tx2"/>
              </a:buClr>
              <a:buSzPct val="100000"/>
              <a:buFont typeface="Wingdings" pitchFamily="2" charset="2"/>
              <a:buChar char="§"/>
            </a:pPr>
            <a:r>
              <a:rPr lang="en-US" altLang="en-US" dirty="0">
                <a:solidFill>
                  <a:schemeClr val="bg1"/>
                </a:solidFill>
              </a:rPr>
              <a:t>This presentation is © 2026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Ernst &amp; Young LLP expressly disclaims any liability in connection with use of this presentation or its contents by any third party.</a:t>
            </a:r>
            <a:endParaRPr lang="en-GB" dirty="0">
              <a:solidFill>
                <a:schemeClr val="bg1"/>
              </a:solidFill>
            </a:endParaRPr>
          </a:p>
          <a:p>
            <a:pPr marL="228600" lvl="0" indent="-228600">
              <a:spcAft>
                <a:spcPts val="600"/>
              </a:spcAft>
              <a:buClr>
                <a:schemeClr val="tx2"/>
              </a:buClr>
              <a:buSzPct val="100000"/>
              <a:buFont typeface="Wingdings" pitchFamily="2" charset="2"/>
              <a:buChar char="§"/>
            </a:pPr>
            <a:endParaRPr lang="en-US" altLang="en-US" dirty="0">
              <a:solidFill>
                <a:schemeClr val="bg1"/>
              </a:solidFill>
            </a:endParaRPr>
          </a:p>
        </p:txBody>
      </p:sp>
      <p:cxnSp>
        <p:nvCxnSpPr>
          <p:cNvPr id="12" name="Straight Connector 11">
            <a:extLst>
              <a:ext uri="{FF2B5EF4-FFF2-40B4-BE49-F238E27FC236}">
                <a16:creationId xmlns:a16="http://schemas.microsoft.com/office/drawing/2014/main" id="{4E0D8E86-C64E-63A5-89F5-102467EA7369}"/>
              </a:ext>
            </a:extLst>
          </p:cNvPr>
          <p:cNvCxnSpPr>
            <a:cxnSpLocks/>
          </p:cNvCxnSpPr>
          <p:nvPr/>
        </p:nvCxnSpPr>
        <p:spPr>
          <a:xfrm>
            <a:off x="479175" y="1025088"/>
            <a:ext cx="11227302" cy="0"/>
          </a:xfrm>
          <a:prstGeom prst="line">
            <a:avLst/>
          </a:prstGeom>
          <a:ln w="38100">
            <a:gradFill flip="none" rotWithShape="1">
              <a:gsLst>
                <a:gs pos="46000">
                  <a:srgbClr val="FFE600"/>
                </a:gs>
                <a:gs pos="66000">
                  <a:srgbClr val="F43DFF"/>
                </a:gs>
                <a:gs pos="100000">
                  <a:srgbClr val="3AF7F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2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010D8-338F-7D38-B2DF-DA8B0D7C042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3A7294-C92B-DFC1-657E-F357F1B98665}"/>
              </a:ext>
            </a:extLst>
          </p:cNvPr>
          <p:cNvSpPr>
            <a:spLocks noGrp="1"/>
          </p:cNvSpPr>
          <p:nvPr>
            <p:ph type="title"/>
          </p:nvPr>
        </p:nvSpPr>
        <p:spPr>
          <a:xfrm>
            <a:off x="485523" y="382588"/>
            <a:ext cx="11224347" cy="638175"/>
          </a:xfrm>
        </p:spPr>
        <p:txBody>
          <a:bodyPr/>
          <a:lstStyle/>
          <a:p>
            <a:r>
              <a:rPr lang="en-US" dirty="0"/>
              <a:t>Passive income</a:t>
            </a:r>
          </a:p>
        </p:txBody>
      </p:sp>
      <p:sp>
        <p:nvSpPr>
          <p:cNvPr id="2" name="Content Placeholder 1">
            <a:extLst>
              <a:ext uri="{FF2B5EF4-FFF2-40B4-BE49-F238E27FC236}">
                <a16:creationId xmlns:a16="http://schemas.microsoft.com/office/drawing/2014/main" id="{14685971-0E69-9074-18E1-ED6982DF6260}"/>
              </a:ext>
            </a:extLst>
          </p:cNvPr>
          <p:cNvSpPr>
            <a:spLocks noGrp="1"/>
          </p:cNvSpPr>
          <p:nvPr>
            <p:ph sz="quarter" idx="16"/>
          </p:nvPr>
        </p:nvSpPr>
        <p:spPr>
          <a:xfrm>
            <a:off x="485775" y="2165684"/>
            <a:ext cx="11225213" cy="3884279"/>
          </a:xfrm>
        </p:spPr>
        <p:txBody>
          <a:bodyPr/>
          <a:lstStyle/>
          <a:p>
            <a:pPr lvl="0"/>
            <a:r>
              <a:rPr lang="en-IN" altLang="en-US" sz="1800" dirty="0"/>
              <a:t>Generally, passive income is not considered UBI.</a:t>
            </a:r>
          </a:p>
          <a:p>
            <a:pPr lvl="0"/>
            <a:r>
              <a:rPr lang="en-IN" altLang="en-US" sz="1800" dirty="0"/>
              <a:t>This rule applies to interest, dividends, annuities, royalties or rents received (IRC Section 512(b)(1)–(3)).</a:t>
            </a:r>
          </a:p>
          <a:p>
            <a:pPr lvl="0"/>
            <a:r>
              <a:rPr lang="en-IN" altLang="en-US" sz="1800" dirty="0"/>
              <a:t>There are several exceptions with respect to passive income, including: </a:t>
            </a:r>
          </a:p>
          <a:p>
            <a:pPr marL="502920"/>
            <a:r>
              <a:rPr lang="en-IN" altLang="en-US" sz="1800" dirty="0"/>
              <a:t>Income from controlled organizations (IRC Section 512(b)(13)) is generally UBI.</a:t>
            </a:r>
          </a:p>
          <a:p>
            <a:pPr marL="749808" lvl="1"/>
            <a:r>
              <a:rPr lang="en-IN" altLang="en-US" sz="1800" dirty="0"/>
              <a:t>This exception does not apply to dividends.</a:t>
            </a:r>
          </a:p>
          <a:p>
            <a:r>
              <a:rPr lang="en-IN" altLang="en-US" sz="1800" dirty="0"/>
              <a:t>Income from debt-financed property (IRC Section 512(b)(4)) is generally UBI.</a:t>
            </a:r>
          </a:p>
          <a:p>
            <a:endParaRPr lang="en-US" dirty="0"/>
          </a:p>
        </p:txBody>
      </p:sp>
      <p:sp>
        <p:nvSpPr>
          <p:cNvPr id="4" name="Rectangle: Rounded Corners 3">
            <a:extLst>
              <a:ext uri="{FF2B5EF4-FFF2-40B4-BE49-F238E27FC236}">
                <a16:creationId xmlns:a16="http://schemas.microsoft.com/office/drawing/2014/main" id="{BE09E84C-9D55-12C3-9F56-18BCC376C5D0}"/>
              </a:ext>
            </a:extLst>
          </p:cNvPr>
          <p:cNvSpPr/>
          <p:nvPr/>
        </p:nvSpPr>
        <p:spPr>
          <a:xfrm>
            <a:off x="481012" y="1437483"/>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IRC Section 512(b)</a:t>
            </a:r>
          </a:p>
        </p:txBody>
      </p:sp>
    </p:spTree>
    <p:extLst>
      <p:ext uri="{BB962C8B-B14F-4D97-AF65-F5344CB8AC3E}">
        <p14:creationId xmlns:p14="http://schemas.microsoft.com/office/powerpoint/2010/main" val="271014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648B-8568-DE74-3364-126B1C21684C}"/>
              </a:ext>
            </a:extLst>
          </p:cNvPr>
          <p:cNvSpPr>
            <a:spLocks noGrp="1"/>
          </p:cNvSpPr>
          <p:nvPr>
            <p:ph type="title"/>
          </p:nvPr>
        </p:nvSpPr>
        <p:spPr>
          <a:xfrm>
            <a:off x="485523" y="382588"/>
            <a:ext cx="11224347" cy="638175"/>
          </a:xfrm>
        </p:spPr>
        <p:txBody>
          <a:bodyPr/>
          <a:lstStyle/>
          <a:p>
            <a:r>
              <a:rPr lang="en-US" dirty="0"/>
              <a:t>Royalties</a:t>
            </a:r>
          </a:p>
        </p:txBody>
      </p:sp>
      <p:sp>
        <p:nvSpPr>
          <p:cNvPr id="5" name="Content Placeholder 4">
            <a:extLst>
              <a:ext uri="{FF2B5EF4-FFF2-40B4-BE49-F238E27FC236}">
                <a16:creationId xmlns:a16="http://schemas.microsoft.com/office/drawing/2014/main" id="{53088E43-AC13-2652-3236-65B4F0BDCA37}"/>
              </a:ext>
            </a:extLst>
          </p:cNvPr>
          <p:cNvSpPr>
            <a:spLocks noGrp="1"/>
          </p:cNvSpPr>
          <p:nvPr>
            <p:ph sz="quarter" idx="16"/>
          </p:nvPr>
        </p:nvSpPr>
        <p:spPr>
          <a:xfrm>
            <a:off x="485775" y="2129589"/>
            <a:ext cx="11225213" cy="3920374"/>
          </a:xfrm>
        </p:spPr>
        <p:txBody>
          <a:bodyPr/>
          <a:lstStyle/>
          <a:p>
            <a:pPr lvl="0"/>
            <a:r>
              <a:rPr lang="en-IN" altLang="en-US" sz="1800" dirty="0"/>
              <a:t>Royalties are generally excluded.</a:t>
            </a:r>
          </a:p>
          <a:p>
            <a:pPr lvl="0"/>
            <a:r>
              <a:rPr lang="en-IN" altLang="en-US" sz="1800" dirty="0"/>
              <a:t>To be a royalty, a payment must relate to the use of a valuable intellectual property right (e.g., copyright, trademark, trade name).</a:t>
            </a:r>
          </a:p>
          <a:p>
            <a:pPr lvl="0"/>
            <a:r>
              <a:rPr lang="en-IN" altLang="en-US" sz="1800" dirty="0"/>
              <a:t>Royalties do not include payments for personal services.</a:t>
            </a:r>
          </a:p>
          <a:p>
            <a:pPr lvl="1"/>
            <a:r>
              <a:rPr lang="en-IN" altLang="en-US" sz="1800" dirty="0"/>
              <a:t>A royalty is, by definition, passive and thus cannot include compensation for services rendered by the owner of the property</a:t>
            </a:r>
          </a:p>
          <a:p>
            <a:pPr lvl="2"/>
            <a:r>
              <a:rPr lang="en-IN" altLang="en-US" sz="1600" b="1" dirty="0">
                <a:solidFill>
                  <a:schemeClr val="tx2"/>
                </a:solidFill>
              </a:rPr>
              <a:t>Key question: </a:t>
            </a:r>
            <a:r>
              <a:rPr lang="en-IN" altLang="en-US" sz="1600" dirty="0"/>
              <a:t>Are services being performed in conjunction with the use of a valuable right?</a:t>
            </a:r>
          </a:p>
          <a:p>
            <a:pPr lvl="0"/>
            <a:r>
              <a:rPr lang="en-IN" altLang="en-US" sz="1800" dirty="0"/>
              <a:t>An exempt organization is permitted to perform certain types of services with respect to its licensed property rights without jeopardizing the royalty exclusion.</a:t>
            </a:r>
          </a:p>
          <a:p>
            <a:pPr lvl="1"/>
            <a:r>
              <a:rPr lang="en-IN" altLang="en-US" sz="1800" dirty="0"/>
              <a:t>An example would be quality control rights (i.e., retaining the right to approve the quality or style of the licensed product).</a:t>
            </a:r>
            <a:endParaRPr lang="en-US" dirty="0"/>
          </a:p>
        </p:txBody>
      </p:sp>
      <p:sp>
        <p:nvSpPr>
          <p:cNvPr id="10" name="Rectangle: Rounded Corners 9">
            <a:extLst>
              <a:ext uri="{FF2B5EF4-FFF2-40B4-BE49-F238E27FC236}">
                <a16:creationId xmlns:a16="http://schemas.microsoft.com/office/drawing/2014/main" id="{D47CFEFC-580A-1237-4791-1545D37A9F8D}"/>
              </a:ext>
            </a:extLst>
          </p:cNvPr>
          <p:cNvSpPr/>
          <p:nvPr/>
        </p:nvSpPr>
        <p:spPr>
          <a:xfrm>
            <a:off x="481012" y="1437483"/>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IRC Section 512(b)(2)</a:t>
            </a:r>
          </a:p>
        </p:txBody>
      </p:sp>
    </p:spTree>
    <p:extLst>
      <p:ext uri="{BB962C8B-B14F-4D97-AF65-F5344CB8AC3E}">
        <p14:creationId xmlns:p14="http://schemas.microsoft.com/office/powerpoint/2010/main" val="965746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898E-A92B-D27C-092C-A291D9D94783}"/>
              </a:ext>
            </a:extLst>
          </p:cNvPr>
          <p:cNvSpPr>
            <a:spLocks noGrp="1"/>
          </p:cNvSpPr>
          <p:nvPr>
            <p:ph type="title"/>
          </p:nvPr>
        </p:nvSpPr>
        <p:spPr>
          <a:xfrm>
            <a:off x="485523" y="382588"/>
            <a:ext cx="11224347" cy="638175"/>
          </a:xfrm>
        </p:spPr>
        <p:txBody>
          <a:bodyPr/>
          <a:lstStyle/>
          <a:p>
            <a:r>
              <a:rPr lang="en-US" altLang="en-US" dirty="0"/>
              <a:t>Royalties from license agreement</a:t>
            </a:r>
            <a:endParaRPr lang="en-US" dirty="0"/>
          </a:p>
        </p:txBody>
      </p:sp>
      <p:sp>
        <p:nvSpPr>
          <p:cNvPr id="6" name="Content Placeholder 5">
            <a:extLst>
              <a:ext uri="{FF2B5EF4-FFF2-40B4-BE49-F238E27FC236}">
                <a16:creationId xmlns:a16="http://schemas.microsoft.com/office/drawing/2014/main" id="{81F15B91-9A84-F6C4-F590-30318E4F0ED3}"/>
              </a:ext>
            </a:extLst>
          </p:cNvPr>
          <p:cNvSpPr>
            <a:spLocks noGrp="1"/>
          </p:cNvSpPr>
          <p:nvPr>
            <p:ph sz="quarter" idx="16"/>
          </p:nvPr>
        </p:nvSpPr>
        <p:spPr>
          <a:xfrm>
            <a:off x="485775" y="2249905"/>
            <a:ext cx="11225213" cy="3800058"/>
          </a:xfrm>
        </p:spPr>
        <p:txBody>
          <a:bodyPr/>
          <a:lstStyle/>
          <a:p>
            <a:pPr lvl="0"/>
            <a:r>
              <a:rPr lang="en-IN" altLang="en-US" sz="1800" dirty="0"/>
              <a:t>The agreement should be referred to as a royalty license agreement (e.g., for the use of the EO’s name).</a:t>
            </a:r>
          </a:p>
          <a:p>
            <a:pPr lvl="0"/>
            <a:r>
              <a:rPr lang="en-IN" altLang="en-US" sz="1800" dirty="0"/>
              <a:t>The EO will not provide services, except for its own purposes, and reserves the right for quality control.</a:t>
            </a:r>
          </a:p>
          <a:p>
            <a:pPr lvl="0"/>
            <a:r>
              <a:rPr lang="en-IN" altLang="en-US" sz="1800" dirty="0"/>
              <a:t>Services provided by an EO should be incidental, minimal and voluntary.</a:t>
            </a:r>
          </a:p>
          <a:p>
            <a:pPr lvl="0"/>
            <a:r>
              <a:rPr lang="en-IN" altLang="en-US" sz="1800" dirty="0"/>
              <a:t>If substantial services are contemplated, create a separate agreement for the service component.</a:t>
            </a:r>
          </a:p>
          <a:p>
            <a:endParaRPr lang="en-CA" sz="1800" dirty="0"/>
          </a:p>
          <a:p>
            <a:endParaRPr lang="en-US" sz="1800" dirty="0"/>
          </a:p>
        </p:txBody>
      </p:sp>
      <p:sp>
        <p:nvSpPr>
          <p:cNvPr id="5" name="Rectangle: Rounded Corners 4">
            <a:extLst>
              <a:ext uri="{FF2B5EF4-FFF2-40B4-BE49-F238E27FC236}">
                <a16:creationId xmlns:a16="http://schemas.microsoft.com/office/drawing/2014/main" id="{D262FBC4-2C39-108E-EE14-9D89D41A5D16}"/>
              </a:ext>
            </a:extLst>
          </p:cNvPr>
          <p:cNvSpPr/>
          <p:nvPr/>
        </p:nvSpPr>
        <p:spPr>
          <a:xfrm>
            <a:off x="481012" y="1437483"/>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License agreement planning</a:t>
            </a:r>
          </a:p>
        </p:txBody>
      </p:sp>
    </p:spTree>
    <p:extLst>
      <p:ext uri="{BB962C8B-B14F-4D97-AF65-F5344CB8AC3E}">
        <p14:creationId xmlns:p14="http://schemas.microsoft.com/office/powerpoint/2010/main" val="4196036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D5DE-7631-7D42-A151-8392D98B7DD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EB62B45-D1F9-AB51-DE81-B38BCCB9FEFA}"/>
              </a:ext>
            </a:extLst>
          </p:cNvPr>
          <p:cNvSpPr>
            <a:spLocks noGrp="1"/>
          </p:cNvSpPr>
          <p:nvPr>
            <p:ph type="title"/>
          </p:nvPr>
        </p:nvSpPr>
        <p:spPr>
          <a:xfrm>
            <a:off x="485523" y="382588"/>
            <a:ext cx="11224347" cy="638175"/>
          </a:xfrm>
        </p:spPr>
        <p:txBody>
          <a:bodyPr/>
          <a:lstStyle/>
          <a:p>
            <a:r>
              <a:rPr lang="en-US" dirty="0"/>
              <a:t>Rental income</a:t>
            </a:r>
          </a:p>
        </p:txBody>
      </p:sp>
      <p:sp>
        <p:nvSpPr>
          <p:cNvPr id="3" name="Content Placeholder 2">
            <a:extLst>
              <a:ext uri="{FF2B5EF4-FFF2-40B4-BE49-F238E27FC236}">
                <a16:creationId xmlns:a16="http://schemas.microsoft.com/office/drawing/2014/main" id="{88860BB5-B384-71E7-3037-851C7897F97F}"/>
              </a:ext>
            </a:extLst>
          </p:cNvPr>
          <p:cNvSpPr>
            <a:spLocks noGrp="1"/>
          </p:cNvSpPr>
          <p:nvPr>
            <p:ph sz="quarter" idx="16"/>
          </p:nvPr>
        </p:nvSpPr>
        <p:spPr>
          <a:xfrm>
            <a:off x="485775" y="2225842"/>
            <a:ext cx="11070685" cy="3824121"/>
          </a:xfrm>
        </p:spPr>
        <p:txBody>
          <a:bodyPr/>
          <a:lstStyle/>
          <a:p>
            <a:pPr lvl="0"/>
            <a:r>
              <a:rPr lang="en-IN" altLang="en-US" sz="1800" dirty="0"/>
              <a:t>Generally, rents of real property are excluded from UBI under IRC Section 512(b)(3); rents of personal property are not excluded.</a:t>
            </a:r>
          </a:p>
          <a:p>
            <a:pPr lvl="1"/>
            <a:r>
              <a:rPr lang="en-IN" altLang="en-US" sz="1800" dirty="0"/>
              <a:t>Special rules apply when rents are received from personal property leased with real property.</a:t>
            </a:r>
          </a:p>
          <a:p>
            <a:pPr lvl="1"/>
            <a:r>
              <a:rPr lang="en-IN" altLang="en-US" sz="1800" dirty="0"/>
              <a:t>Exceptions to rental exclusion include:</a:t>
            </a:r>
          </a:p>
          <a:p>
            <a:pPr lvl="2"/>
            <a:r>
              <a:rPr lang="en-IN" altLang="en-US" sz="1600" dirty="0"/>
              <a:t>Rents based on net income or profit. </a:t>
            </a:r>
          </a:p>
          <a:p>
            <a:pPr lvl="2"/>
            <a:r>
              <a:rPr lang="en-IN" altLang="en-US" sz="1600" dirty="0"/>
              <a:t>Substantial services. </a:t>
            </a:r>
          </a:p>
          <a:p>
            <a:pPr lvl="2"/>
            <a:r>
              <a:rPr lang="en-IN" altLang="en-US" sz="1600" dirty="0"/>
              <a:t>If rents are derived from controlled organizations (IRC Section 512(b)(13)) or debt-financed property (IRC Section 514), they are included in computing UBI to the extent provided in those sections.</a:t>
            </a:r>
          </a:p>
          <a:p>
            <a:endParaRPr lang="en-US" sz="1800" dirty="0"/>
          </a:p>
        </p:txBody>
      </p:sp>
      <p:sp>
        <p:nvSpPr>
          <p:cNvPr id="5" name="Rectangle: Rounded Corners 4">
            <a:extLst>
              <a:ext uri="{FF2B5EF4-FFF2-40B4-BE49-F238E27FC236}">
                <a16:creationId xmlns:a16="http://schemas.microsoft.com/office/drawing/2014/main" id="{99244D27-9A63-34DA-C739-0135CC7B4294}"/>
              </a:ext>
            </a:extLst>
          </p:cNvPr>
          <p:cNvSpPr/>
          <p:nvPr/>
        </p:nvSpPr>
        <p:spPr>
          <a:xfrm>
            <a:off x="481012" y="1437483"/>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IRC Section 512(b)(3)</a:t>
            </a:r>
          </a:p>
        </p:txBody>
      </p:sp>
    </p:spTree>
    <p:extLst>
      <p:ext uri="{BB962C8B-B14F-4D97-AF65-F5344CB8AC3E}">
        <p14:creationId xmlns:p14="http://schemas.microsoft.com/office/powerpoint/2010/main" val="2875670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3011-80EE-A7E6-8B9F-9A452C5F592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2AF060D-A03D-455F-200E-2BACB8979661}"/>
              </a:ext>
            </a:extLst>
          </p:cNvPr>
          <p:cNvSpPr>
            <a:spLocks noGrp="1"/>
          </p:cNvSpPr>
          <p:nvPr>
            <p:ph type="title"/>
          </p:nvPr>
        </p:nvSpPr>
        <p:spPr>
          <a:xfrm>
            <a:off x="485523" y="382588"/>
            <a:ext cx="11224347" cy="638175"/>
          </a:xfrm>
        </p:spPr>
        <p:txBody>
          <a:bodyPr/>
          <a:lstStyle/>
          <a:p>
            <a:r>
              <a:rPr lang="en-US" altLang="en-US" dirty="0"/>
              <a:t>Rental of facilities</a:t>
            </a:r>
            <a:endParaRPr lang="en-US" dirty="0"/>
          </a:p>
        </p:txBody>
      </p:sp>
      <p:sp>
        <p:nvSpPr>
          <p:cNvPr id="5" name="Content Placeholder 4">
            <a:extLst>
              <a:ext uri="{FF2B5EF4-FFF2-40B4-BE49-F238E27FC236}">
                <a16:creationId xmlns:a16="http://schemas.microsoft.com/office/drawing/2014/main" id="{B140651B-93E9-C990-E1F1-3B60EA08899D}"/>
              </a:ext>
            </a:extLst>
          </p:cNvPr>
          <p:cNvSpPr>
            <a:spLocks noGrp="1"/>
          </p:cNvSpPr>
          <p:nvPr>
            <p:ph sz="quarter" idx="16"/>
          </p:nvPr>
        </p:nvSpPr>
        <p:spPr>
          <a:xfrm>
            <a:off x="485775" y="2237874"/>
            <a:ext cx="11225213" cy="3812089"/>
          </a:xfrm>
        </p:spPr>
        <p:txBody>
          <a:bodyPr/>
          <a:lstStyle/>
          <a:p>
            <a:pPr lvl="0"/>
            <a:r>
              <a:rPr lang="en-IN" altLang="en-US" sz="1800" dirty="0"/>
              <a:t>Generally, this is viewed as a service activity rather than a rental activity due to the significant services involved.</a:t>
            </a:r>
          </a:p>
          <a:p>
            <a:pPr lvl="0"/>
            <a:r>
              <a:rPr lang="en-IN" altLang="en-US" sz="1800" dirty="0"/>
              <a:t>Rental exclusion does not apply where various services are offered in connection with the rentals.</a:t>
            </a:r>
          </a:p>
          <a:p>
            <a:pPr lvl="0"/>
            <a:r>
              <a:rPr lang="en-IN" altLang="en-US" sz="1800" dirty="0"/>
              <a:t>Examples include:</a:t>
            </a:r>
          </a:p>
          <a:p>
            <a:pPr lvl="1"/>
            <a:r>
              <a:rPr lang="en-IN" altLang="en-US" sz="1800" dirty="0"/>
              <a:t>PLR 8020010 – It ruled that approximately six or seven weddings held at a university conference </a:t>
            </a:r>
            <a:r>
              <a:rPr lang="en-US" sz="1800" noProof="0" dirty="0"/>
              <a:t>center</a:t>
            </a:r>
            <a:r>
              <a:rPr lang="en-IN" altLang="en-US" sz="1800" dirty="0"/>
              <a:t> were not regularly carried on and, therefore, </a:t>
            </a:r>
            <a:r>
              <a:rPr lang="en-IN" altLang="en-US" sz="1800" b="1" dirty="0"/>
              <a:t>not</a:t>
            </a:r>
            <a:r>
              <a:rPr lang="en-IN" altLang="en-US" sz="1800" dirty="0"/>
              <a:t> subject to UBI.</a:t>
            </a:r>
          </a:p>
          <a:p>
            <a:pPr lvl="1"/>
            <a:r>
              <a:rPr lang="en-IN" altLang="en-US" sz="1800" dirty="0"/>
              <a:t>PLR 8248074 – The operation of a university-owned hotel and conference center for university-related functions was related to the university’s exempt purpose. The outside commercial conferences and usage generated UBI.</a:t>
            </a:r>
          </a:p>
          <a:p>
            <a:pPr lvl="1"/>
            <a:r>
              <a:rPr lang="en-IN" altLang="en-US" sz="1800" dirty="0"/>
              <a:t>PLR 8734007 – Leasing a performing arts center for contemporary professional entertainment was related. However, use for catered parties, meetings, wedding receptions and other events is subject to UBIT.</a:t>
            </a:r>
            <a:endParaRPr lang="en-US" sz="1800" dirty="0"/>
          </a:p>
        </p:txBody>
      </p:sp>
      <p:sp>
        <p:nvSpPr>
          <p:cNvPr id="3" name="Rectangle: Rounded Corners 2">
            <a:extLst>
              <a:ext uri="{FF2B5EF4-FFF2-40B4-BE49-F238E27FC236}">
                <a16:creationId xmlns:a16="http://schemas.microsoft.com/office/drawing/2014/main" id="{3BEA8AEB-25DB-8A25-9395-0488F3624E41}"/>
              </a:ext>
            </a:extLst>
          </p:cNvPr>
          <p:cNvSpPr/>
          <p:nvPr/>
        </p:nvSpPr>
        <p:spPr>
          <a:xfrm>
            <a:off x="481012" y="1437483"/>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Conference facilities</a:t>
            </a:r>
          </a:p>
        </p:txBody>
      </p:sp>
    </p:spTree>
    <p:extLst>
      <p:ext uri="{BB962C8B-B14F-4D97-AF65-F5344CB8AC3E}">
        <p14:creationId xmlns:p14="http://schemas.microsoft.com/office/powerpoint/2010/main" val="1670493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365A7-4755-3B15-1687-800562E81F4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F99FCFF-4CFC-E26C-2D46-7E6229AFD6A0}"/>
              </a:ext>
            </a:extLst>
          </p:cNvPr>
          <p:cNvSpPr>
            <a:spLocks noGrp="1"/>
          </p:cNvSpPr>
          <p:nvPr>
            <p:ph type="title"/>
          </p:nvPr>
        </p:nvSpPr>
        <p:spPr>
          <a:xfrm>
            <a:off x="485523" y="382588"/>
            <a:ext cx="11224347" cy="638175"/>
          </a:xfrm>
        </p:spPr>
        <p:txBody>
          <a:bodyPr/>
          <a:lstStyle/>
          <a:p>
            <a:r>
              <a:rPr lang="en-US" dirty="0"/>
              <a:t>Income from controlled organizations</a:t>
            </a:r>
          </a:p>
        </p:txBody>
      </p:sp>
      <p:sp>
        <p:nvSpPr>
          <p:cNvPr id="3" name="Content Placeholder 2">
            <a:extLst>
              <a:ext uri="{FF2B5EF4-FFF2-40B4-BE49-F238E27FC236}">
                <a16:creationId xmlns:a16="http://schemas.microsoft.com/office/drawing/2014/main" id="{9023F262-BBC8-6DB5-BAC3-AF039BCF6D72}"/>
              </a:ext>
            </a:extLst>
          </p:cNvPr>
          <p:cNvSpPr>
            <a:spLocks noGrp="1"/>
          </p:cNvSpPr>
          <p:nvPr>
            <p:ph sz="quarter" idx="16"/>
          </p:nvPr>
        </p:nvSpPr>
        <p:spPr>
          <a:xfrm>
            <a:off x="485775" y="2213811"/>
            <a:ext cx="11109595" cy="3836152"/>
          </a:xfrm>
        </p:spPr>
        <p:txBody>
          <a:bodyPr/>
          <a:lstStyle/>
          <a:p>
            <a:pPr lvl="0"/>
            <a:r>
              <a:rPr lang="en-IN" altLang="en-US" sz="1800" dirty="0"/>
              <a:t>Generally, passive income (interest, annuities, royalties and rents) is excluded from UBI.</a:t>
            </a:r>
          </a:p>
          <a:p>
            <a:pPr lvl="0"/>
            <a:r>
              <a:rPr lang="en-IN" altLang="en-US" sz="1800" dirty="0"/>
              <a:t>There is an exception under IRC Section 512(b)(13) for qualified specified payments (if met, then the income is UBI), including:</a:t>
            </a:r>
          </a:p>
          <a:p>
            <a:pPr lvl="1"/>
            <a:r>
              <a:rPr lang="en-IN" altLang="en-US" sz="1800" dirty="0"/>
              <a:t>Interest, annuities, royalties and rents (net of any directly connected deductions) received or accrued by a controlling entity from a controlled entity.</a:t>
            </a:r>
          </a:p>
          <a:p>
            <a:pPr lvl="1"/>
            <a:r>
              <a:rPr lang="en-IN" altLang="en-US" sz="1800" dirty="0"/>
              <a:t>To the extent the payment reduces the net unrelated income of the controlled entity (or increases net unrelated loss):</a:t>
            </a:r>
          </a:p>
          <a:p>
            <a:pPr lvl="2"/>
            <a:r>
              <a:rPr lang="en-IN" altLang="en-US" sz="1600" dirty="0"/>
              <a:t>Net unrelated income for an exempt organization is its UBI.</a:t>
            </a:r>
          </a:p>
          <a:p>
            <a:pPr lvl="2"/>
            <a:r>
              <a:rPr lang="en-IN" altLang="en-US" sz="1600" dirty="0"/>
              <a:t>For a non-EO entity, the portion of its taxable income that would be UBI if the taxable entity were exempt and had the same purposes as the controlling organization.</a:t>
            </a:r>
          </a:p>
          <a:p>
            <a:pPr lvl="1"/>
            <a:r>
              <a:rPr lang="en-IN" altLang="en-US" sz="1800" dirty="0"/>
              <a:t>Control generally means more than 50% ownership by vote or value, and attribution rules of IRC Section 318 apply.</a:t>
            </a:r>
          </a:p>
          <a:p>
            <a:endParaRPr lang="en-US" sz="1800" dirty="0"/>
          </a:p>
        </p:txBody>
      </p:sp>
      <p:sp>
        <p:nvSpPr>
          <p:cNvPr id="4" name="Rectangle: Rounded Corners 3">
            <a:extLst>
              <a:ext uri="{FF2B5EF4-FFF2-40B4-BE49-F238E27FC236}">
                <a16:creationId xmlns:a16="http://schemas.microsoft.com/office/drawing/2014/main" id="{FA3BDAD1-05A8-E631-3455-DBACEEFB872F}"/>
              </a:ext>
            </a:extLst>
          </p:cNvPr>
          <p:cNvSpPr/>
          <p:nvPr/>
        </p:nvSpPr>
        <p:spPr>
          <a:xfrm>
            <a:off x="481012" y="1437483"/>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IRC Section 512(b)(13)</a:t>
            </a:r>
          </a:p>
        </p:txBody>
      </p:sp>
    </p:spTree>
    <p:extLst>
      <p:ext uri="{BB962C8B-B14F-4D97-AF65-F5344CB8AC3E}">
        <p14:creationId xmlns:p14="http://schemas.microsoft.com/office/powerpoint/2010/main" val="255177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744A7-3AB9-7504-C6AA-05600EA0604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FDBF1ED-A071-7C7F-8444-DA0D773D4B36}"/>
              </a:ext>
            </a:extLst>
          </p:cNvPr>
          <p:cNvSpPr>
            <a:spLocks noGrp="1"/>
          </p:cNvSpPr>
          <p:nvPr>
            <p:ph type="title"/>
          </p:nvPr>
        </p:nvSpPr>
        <p:spPr>
          <a:xfrm>
            <a:off x="485523" y="382588"/>
            <a:ext cx="11224347" cy="638175"/>
          </a:xfrm>
        </p:spPr>
        <p:txBody>
          <a:bodyPr/>
          <a:lstStyle/>
          <a:p>
            <a:r>
              <a:rPr lang="en-US" dirty="0"/>
              <a:t>Gains or losses from dispositions of property</a:t>
            </a:r>
          </a:p>
        </p:txBody>
      </p:sp>
      <p:sp>
        <p:nvSpPr>
          <p:cNvPr id="4" name="Content Placeholder 3">
            <a:extLst>
              <a:ext uri="{FF2B5EF4-FFF2-40B4-BE49-F238E27FC236}">
                <a16:creationId xmlns:a16="http://schemas.microsoft.com/office/drawing/2014/main" id="{20C5AB7C-8624-3947-63A2-8EE72E3639A1}"/>
              </a:ext>
            </a:extLst>
          </p:cNvPr>
          <p:cNvSpPr>
            <a:spLocks noGrp="1"/>
          </p:cNvSpPr>
          <p:nvPr>
            <p:ph sz="quarter" idx="16"/>
          </p:nvPr>
        </p:nvSpPr>
        <p:spPr>
          <a:xfrm>
            <a:off x="485775" y="2189747"/>
            <a:ext cx="11225213" cy="3860216"/>
          </a:xfrm>
        </p:spPr>
        <p:txBody>
          <a:bodyPr/>
          <a:lstStyle/>
          <a:p>
            <a:pPr lvl="0"/>
            <a:r>
              <a:rPr lang="en-IN" altLang="en-US" dirty="0"/>
              <a:t>General rule: Gains or losses from the sale, exchange or other disposition of property do not constitute UBI.</a:t>
            </a:r>
          </a:p>
          <a:p>
            <a:pPr lvl="1"/>
            <a:r>
              <a:rPr lang="en-IN" altLang="en-US" dirty="0"/>
              <a:t>Exceptions include: </a:t>
            </a:r>
          </a:p>
          <a:p>
            <a:pPr lvl="2"/>
            <a:r>
              <a:rPr lang="en-IN" altLang="en-US" dirty="0"/>
              <a:t>Stock in trade or other property of a kind that would properly be includible in inventory if on hand at the end of the tax year. </a:t>
            </a:r>
          </a:p>
          <a:p>
            <a:pPr lvl="2"/>
            <a:r>
              <a:rPr lang="en-IN" altLang="en-US" dirty="0"/>
              <a:t>Property held primarily for sale to customers in the ordinary course of the trade or business.</a:t>
            </a:r>
          </a:p>
          <a:p>
            <a:pPr lvl="0"/>
            <a:r>
              <a:rPr lang="en-IN" altLang="en-US" dirty="0"/>
              <a:t>If the gain or loss is derived from the sale or other disposition of debt-financed property, it is included in UBI to the extent provided in IRC Section 514.</a:t>
            </a:r>
          </a:p>
          <a:p>
            <a:pPr lvl="0"/>
            <a:r>
              <a:rPr lang="en-IN" altLang="en-US" dirty="0"/>
              <a:t>Depreciation recapture provisions of IRC Sections 1245 and 1250 may apply and treat certain recapture amounts as UBI.</a:t>
            </a:r>
          </a:p>
          <a:p>
            <a:endParaRPr lang="en-US" dirty="0"/>
          </a:p>
        </p:txBody>
      </p:sp>
      <p:sp>
        <p:nvSpPr>
          <p:cNvPr id="6" name="Rectangle: Rounded Corners 5">
            <a:extLst>
              <a:ext uri="{FF2B5EF4-FFF2-40B4-BE49-F238E27FC236}">
                <a16:creationId xmlns:a16="http://schemas.microsoft.com/office/drawing/2014/main" id="{3FADAF8B-AB19-DCD9-7701-43E6752355D6}"/>
              </a:ext>
            </a:extLst>
          </p:cNvPr>
          <p:cNvSpPr/>
          <p:nvPr/>
        </p:nvSpPr>
        <p:spPr>
          <a:xfrm>
            <a:off x="481012" y="1437483"/>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IRC Section 512(b)(5)</a:t>
            </a:r>
          </a:p>
        </p:txBody>
      </p:sp>
    </p:spTree>
    <p:extLst>
      <p:ext uri="{BB962C8B-B14F-4D97-AF65-F5344CB8AC3E}">
        <p14:creationId xmlns:p14="http://schemas.microsoft.com/office/powerpoint/2010/main" val="3758732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E613-6D96-13AC-F29B-AAD8065E1872}"/>
              </a:ext>
            </a:extLst>
          </p:cNvPr>
          <p:cNvSpPr>
            <a:spLocks noGrp="1"/>
          </p:cNvSpPr>
          <p:nvPr>
            <p:ph type="title"/>
          </p:nvPr>
        </p:nvSpPr>
        <p:spPr>
          <a:xfrm>
            <a:off x="485523" y="382588"/>
            <a:ext cx="11224347" cy="638175"/>
          </a:xfrm>
        </p:spPr>
        <p:txBody>
          <a:bodyPr/>
          <a:lstStyle/>
          <a:p>
            <a:r>
              <a:rPr lang="en-US" dirty="0"/>
              <a:t>Research activities</a:t>
            </a:r>
          </a:p>
        </p:txBody>
      </p:sp>
      <p:sp>
        <p:nvSpPr>
          <p:cNvPr id="13" name="Content Placeholder 12">
            <a:extLst>
              <a:ext uri="{FF2B5EF4-FFF2-40B4-BE49-F238E27FC236}">
                <a16:creationId xmlns:a16="http://schemas.microsoft.com/office/drawing/2014/main" id="{900D48E4-4D89-808B-9B2E-5E7C7A98FD86}"/>
              </a:ext>
            </a:extLst>
          </p:cNvPr>
          <p:cNvSpPr>
            <a:spLocks noGrp="1"/>
          </p:cNvSpPr>
          <p:nvPr>
            <p:ph sz="quarter" idx="16"/>
          </p:nvPr>
        </p:nvSpPr>
        <p:spPr>
          <a:xfrm>
            <a:off x="485775" y="1818824"/>
            <a:ext cx="5356225" cy="4231139"/>
          </a:xfrm>
        </p:spPr>
        <p:txBody>
          <a:bodyPr/>
          <a:lstStyle/>
          <a:p>
            <a:pPr lvl="0"/>
            <a:r>
              <a:rPr lang="en-IN" altLang="en-US" dirty="0"/>
              <a:t>Income from research activities is excluded in computing UBI if the research is performed:</a:t>
            </a:r>
          </a:p>
          <a:p>
            <a:pPr lvl="1"/>
            <a:r>
              <a:rPr lang="en-IN" altLang="en-US" spc="-20" dirty="0"/>
              <a:t>For the US, or any of its agencies or instrumentalities </a:t>
            </a:r>
            <a:r>
              <a:rPr lang="en-IN" altLang="en-US" dirty="0"/>
              <a:t>or any state or political subdivision thereof (IRC Section 512(b)(7)).</a:t>
            </a:r>
          </a:p>
          <a:p>
            <a:pPr lvl="1"/>
            <a:r>
              <a:rPr lang="en-IN" altLang="en-US" dirty="0"/>
              <a:t>For any person by a college, university or hospital (IRC Section 512(b)(8)).</a:t>
            </a:r>
          </a:p>
          <a:p>
            <a:pPr lvl="1"/>
            <a:r>
              <a:rPr lang="en-IN" altLang="en-US" dirty="0"/>
              <a:t>For any person by an organization operated primarily for the purpose of carrying on fundamental research. The results of such research must be freely available to the general public. The key consideration with respect to this modification is that the nature of the research is fundamental rather than applied. (IRC Section 512(b)(9))</a:t>
            </a:r>
          </a:p>
          <a:p>
            <a:endParaRPr lang="en-US" dirty="0"/>
          </a:p>
        </p:txBody>
      </p:sp>
      <p:sp>
        <p:nvSpPr>
          <p:cNvPr id="12" name="Content Placeholder 11">
            <a:extLst>
              <a:ext uri="{FF2B5EF4-FFF2-40B4-BE49-F238E27FC236}">
                <a16:creationId xmlns:a16="http://schemas.microsoft.com/office/drawing/2014/main" id="{5B0E83D7-0427-0767-E050-0465259B44B2}"/>
              </a:ext>
            </a:extLst>
          </p:cNvPr>
          <p:cNvSpPr>
            <a:spLocks noGrp="1"/>
          </p:cNvSpPr>
          <p:nvPr>
            <p:ph sz="quarter" idx="15"/>
          </p:nvPr>
        </p:nvSpPr>
        <p:spPr>
          <a:xfrm>
            <a:off x="6353175" y="1818824"/>
            <a:ext cx="5356225" cy="4231139"/>
          </a:xfrm>
        </p:spPr>
        <p:txBody>
          <a:bodyPr/>
          <a:lstStyle/>
          <a:p>
            <a:pPr lvl="0"/>
            <a:r>
              <a:rPr lang="en-IN" altLang="en-US" dirty="0"/>
              <a:t>The term research is not defined in the IRC. However, Treasury regulations indicate that research does not include activities of a type ordinarily carried on as an incident to commercial or industrial operations.</a:t>
            </a:r>
          </a:p>
          <a:p>
            <a:pPr lvl="0"/>
            <a:r>
              <a:rPr lang="en-IN" altLang="en-US" dirty="0"/>
              <a:t>For example, this includes ordinary testing or the inspection of materials or products, or designing or the construction of equipment or buildings.</a:t>
            </a:r>
          </a:p>
          <a:p>
            <a:endParaRPr lang="en-US" dirty="0"/>
          </a:p>
          <a:p>
            <a:endParaRPr lang="en-US" dirty="0"/>
          </a:p>
        </p:txBody>
      </p:sp>
      <p:sp>
        <p:nvSpPr>
          <p:cNvPr id="3" name="Text Placeholder 11">
            <a:extLst>
              <a:ext uri="{FF2B5EF4-FFF2-40B4-BE49-F238E27FC236}">
                <a16:creationId xmlns:a16="http://schemas.microsoft.com/office/drawing/2014/main" id="{EE845C2A-87ED-4FC4-AB5E-ED7FB1DA5B6A}"/>
              </a:ext>
            </a:extLst>
          </p:cNvPr>
          <p:cNvSpPr>
            <a:spLocks noGrp="1"/>
          </p:cNvSpPr>
          <p:nvPr/>
        </p:nvSpPr>
        <p:spPr>
          <a:xfrm>
            <a:off x="6353175" y="1275432"/>
            <a:ext cx="5353051" cy="307777"/>
          </a:xfrm>
          <a:prstGeom prst="rect">
            <a:avLst/>
          </a:prstGeom>
        </p:spPr>
        <p:txBody>
          <a:bodyPr vert="horz" wrap="square" lIns="0" tIns="0" rIns="0" bIns="0" rtlCol="0" anchor="t" anchorCtr="0">
            <a:spAutoFit/>
          </a:bodyPr>
          <a:lstStyle>
            <a:lvl1pPr marL="0" indent="0" algn="l" defTabSz="914400" rtl="0" eaLnBrk="1" latinLnBrk="0" hangingPunct="1">
              <a:spcBef>
                <a:spcPts val="400"/>
              </a:spcBef>
              <a:spcAft>
                <a:spcPts val="400"/>
              </a:spcAft>
              <a:buClr>
                <a:schemeClr val="tx2"/>
              </a:buClr>
              <a:buSzPct val="100000"/>
              <a:buFont typeface="Wingdings" pitchFamily="2" charset="2"/>
              <a:buNone/>
              <a:defRPr sz="132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algn="ctr"/>
            <a:r>
              <a:rPr lang="en-US" sz="2000" dirty="0"/>
              <a:t>Research</a:t>
            </a:r>
          </a:p>
        </p:txBody>
      </p:sp>
      <p:sp>
        <p:nvSpPr>
          <p:cNvPr id="5" name="Text Placeholder 9">
            <a:extLst>
              <a:ext uri="{FF2B5EF4-FFF2-40B4-BE49-F238E27FC236}">
                <a16:creationId xmlns:a16="http://schemas.microsoft.com/office/drawing/2014/main" id="{DD125200-B4A6-6AB0-414A-6FB86B3976E9}"/>
              </a:ext>
            </a:extLst>
          </p:cNvPr>
          <p:cNvSpPr>
            <a:spLocks noGrp="1"/>
          </p:cNvSpPr>
          <p:nvPr/>
        </p:nvSpPr>
        <p:spPr>
          <a:xfrm>
            <a:off x="485774" y="1275432"/>
            <a:ext cx="5356225" cy="307777"/>
          </a:xfrm>
          <a:prstGeom prst="rect">
            <a:avLst/>
          </a:prstGeom>
        </p:spPr>
        <p:txBody>
          <a:bodyPr vert="horz" wrap="square" lIns="0" tIns="0" rIns="0" bIns="0" rtlCol="0" anchor="t" anchorCtr="0">
            <a:spAutoFit/>
          </a:bodyPr>
          <a:lstStyle>
            <a:lvl1pPr marL="0" indent="0" algn="l" defTabSz="914400" rtl="0" eaLnBrk="1" latinLnBrk="0" hangingPunct="1">
              <a:spcBef>
                <a:spcPts val="400"/>
              </a:spcBef>
              <a:spcAft>
                <a:spcPts val="400"/>
              </a:spcAft>
              <a:buClr>
                <a:schemeClr val="tx2"/>
              </a:buClr>
              <a:buSzPct val="100000"/>
              <a:buFont typeface="Wingdings" pitchFamily="2" charset="2"/>
              <a:buNone/>
              <a:defRPr sz="132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algn="ctr"/>
            <a:r>
              <a:rPr lang="en-US" sz="2000" dirty="0"/>
              <a:t>General rule </a:t>
            </a:r>
          </a:p>
        </p:txBody>
      </p:sp>
      <p:grpSp>
        <p:nvGrpSpPr>
          <p:cNvPr id="7" name="Group 6">
            <a:extLst>
              <a:ext uri="{FF2B5EF4-FFF2-40B4-BE49-F238E27FC236}">
                <a16:creationId xmlns:a16="http://schemas.microsoft.com/office/drawing/2014/main" id="{3D024710-3BD4-C9D4-C5DD-3DFA4B4475A4}"/>
              </a:ext>
            </a:extLst>
          </p:cNvPr>
          <p:cNvGrpSpPr/>
          <p:nvPr/>
        </p:nvGrpSpPr>
        <p:grpSpPr>
          <a:xfrm>
            <a:off x="7544920" y="4188010"/>
            <a:ext cx="2969559" cy="1861953"/>
            <a:chOff x="5257800" y="1418363"/>
            <a:chExt cx="6200655" cy="4639537"/>
          </a:xfrm>
        </p:grpSpPr>
        <p:pic>
          <p:nvPicPr>
            <p:cNvPr id="8" name="Picture 7">
              <a:extLst>
                <a:ext uri="{FF2B5EF4-FFF2-40B4-BE49-F238E27FC236}">
                  <a16:creationId xmlns:a16="http://schemas.microsoft.com/office/drawing/2014/main" id="{004ACA67-2F10-93E3-12E4-C53D917772F2}"/>
                </a:ext>
              </a:extLst>
            </p:cNvPr>
            <p:cNvPicPr>
              <a:picLocks noChangeAspect="1"/>
            </p:cNvPicPr>
            <p:nvPr/>
          </p:nvPicPr>
          <p:blipFill>
            <a:blip r:embed="rId2"/>
            <a:srcRect l="4629" r="19338" b="14709"/>
            <a:stretch>
              <a:fillRect/>
            </a:stretch>
          </p:blipFill>
          <p:spPr>
            <a:xfrm>
              <a:off x="5257800" y="1418363"/>
              <a:ext cx="6200655" cy="4639537"/>
            </a:xfrm>
            <a:prstGeom prst="rect">
              <a:avLst/>
            </a:prstGeom>
          </p:spPr>
        </p:pic>
        <p:cxnSp>
          <p:nvCxnSpPr>
            <p:cNvPr id="9" name="Straight Connector 8">
              <a:extLst>
                <a:ext uri="{FF2B5EF4-FFF2-40B4-BE49-F238E27FC236}">
                  <a16:creationId xmlns:a16="http://schemas.microsoft.com/office/drawing/2014/main" id="{3E36B73B-EA68-7EC7-950A-04EA5FB990B9}"/>
                </a:ext>
              </a:extLst>
            </p:cNvPr>
            <p:cNvCxnSpPr>
              <a:cxnSpLocks/>
            </p:cNvCxnSpPr>
            <p:nvPr/>
          </p:nvCxnSpPr>
          <p:spPr>
            <a:xfrm>
              <a:off x="5257800" y="2019961"/>
              <a:ext cx="0" cy="3436341"/>
            </a:xfrm>
            <a:prstGeom prst="line">
              <a:avLst/>
            </a:prstGeom>
            <a:noFill/>
            <a:ln w="50800" cap="flat" cmpd="sng" algn="ctr">
              <a:solidFill>
                <a:srgbClr val="FFE600"/>
              </a:solidFill>
              <a:prstDash val="solid"/>
              <a:miter lim="800000"/>
              <a:headEnd type="none" w="med" len="med"/>
              <a:tailEnd type="none" w="med" len="med"/>
            </a:ln>
            <a:effectLst/>
          </p:spPr>
        </p:cxnSp>
      </p:grpSp>
      <p:cxnSp>
        <p:nvCxnSpPr>
          <p:cNvPr id="17" name="Straight Connector 16">
            <a:extLst>
              <a:ext uri="{FF2B5EF4-FFF2-40B4-BE49-F238E27FC236}">
                <a16:creationId xmlns:a16="http://schemas.microsoft.com/office/drawing/2014/main" id="{B937A353-048A-B6A0-E126-6E240D98E5C6}"/>
              </a:ext>
            </a:extLst>
          </p:cNvPr>
          <p:cNvCxnSpPr>
            <a:cxnSpLocks/>
          </p:cNvCxnSpPr>
          <p:nvPr/>
        </p:nvCxnSpPr>
        <p:spPr>
          <a:xfrm>
            <a:off x="485775" y="1698856"/>
            <a:ext cx="5469857" cy="0"/>
          </a:xfrm>
          <a:prstGeom prst="line">
            <a:avLst/>
          </a:prstGeom>
          <a:ln w="38100">
            <a:gradFill flip="none" rotWithShape="1">
              <a:gsLst>
                <a:gs pos="46000">
                  <a:srgbClr val="FFE600"/>
                </a:gs>
                <a:gs pos="66000">
                  <a:srgbClr val="F43DFF"/>
                </a:gs>
                <a:gs pos="100000">
                  <a:srgbClr val="3AF7F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B369BB-8334-47B0-F570-2C37C0D93DBB}"/>
              </a:ext>
            </a:extLst>
          </p:cNvPr>
          <p:cNvCxnSpPr>
            <a:cxnSpLocks/>
          </p:cNvCxnSpPr>
          <p:nvPr/>
        </p:nvCxnSpPr>
        <p:spPr>
          <a:xfrm>
            <a:off x="6353175" y="1698856"/>
            <a:ext cx="5353051" cy="0"/>
          </a:xfrm>
          <a:prstGeom prst="line">
            <a:avLst/>
          </a:prstGeom>
          <a:ln w="38100">
            <a:gradFill flip="none" rotWithShape="1">
              <a:gsLst>
                <a:gs pos="46000">
                  <a:srgbClr val="FFE600"/>
                </a:gs>
                <a:gs pos="66000">
                  <a:srgbClr val="F43DFF"/>
                </a:gs>
                <a:gs pos="100000">
                  <a:srgbClr val="3AF7F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594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3E54-C89A-0797-9B5A-3A0414E21FD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6957DB1-A455-3159-7516-88C196F06221}"/>
              </a:ext>
            </a:extLst>
          </p:cNvPr>
          <p:cNvSpPr>
            <a:spLocks noGrp="1"/>
          </p:cNvSpPr>
          <p:nvPr>
            <p:ph type="title"/>
          </p:nvPr>
        </p:nvSpPr>
        <p:spPr/>
        <p:txBody>
          <a:bodyPr/>
          <a:lstStyle/>
          <a:p>
            <a:r>
              <a:rPr lang="en-US" dirty="0"/>
              <a:t>Special rule applicable to S corporations</a:t>
            </a:r>
            <a:br>
              <a:rPr lang="en-US" dirty="0"/>
            </a:br>
            <a:endParaRPr lang="en-US" dirty="0">
              <a:solidFill>
                <a:srgbClr val="FF0000"/>
              </a:solidFill>
            </a:endParaRPr>
          </a:p>
        </p:txBody>
      </p:sp>
      <p:sp>
        <p:nvSpPr>
          <p:cNvPr id="6" name="Content Placeholder 5">
            <a:extLst>
              <a:ext uri="{FF2B5EF4-FFF2-40B4-BE49-F238E27FC236}">
                <a16:creationId xmlns:a16="http://schemas.microsoft.com/office/drawing/2014/main" id="{3CE81C55-A590-C0D4-232F-6BA5E20520C9}"/>
              </a:ext>
            </a:extLst>
          </p:cNvPr>
          <p:cNvSpPr>
            <a:spLocks noGrp="1"/>
          </p:cNvSpPr>
          <p:nvPr>
            <p:ph sz="quarter" idx="16"/>
          </p:nvPr>
        </p:nvSpPr>
        <p:spPr>
          <a:xfrm>
            <a:off x="485520" y="2189747"/>
            <a:ext cx="5356800" cy="3860215"/>
          </a:xfrm>
        </p:spPr>
        <p:txBody>
          <a:bodyPr/>
          <a:lstStyle/>
          <a:p>
            <a:pPr marL="228600" lvl="0" indent="-228600">
              <a:spcAft>
                <a:spcPts val="600"/>
              </a:spcAft>
            </a:pPr>
            <a:r>
              <a:rPr lang="en-IN" altLang="en-US" dirty="0"/>
              <a:t>General rule: If an IRC Section 501(c)(3) organization (or trust that is part of an IRC Section 401(a) qualified plan) holds stock in an S corporation:</a:t>
            </a:r>
          </a:p>
          <a:p>
            <a:pPr marL="457200" lvl="0" indent="-228600">
              <a:spcAft>
                <a:spcPts val="600"/>
              </a:spcAft>
            </a:pPr>
            <a:r>
              <a:rPr lang="en-IN" altLang="en-US" dirty="0"/>
              <a:t>Such interest shall be treated as an interest in an unrelated trade or business.</a:t>
            </a:r>
          </a:p>
          <a:p>
            <a:pPr marL="457200" lvl="0" indent="-228600">
              <a:spcAft>
                <a:spcPts val="0"/>
              </a:spcAft>
            </a:pPr>
            <a:r>
              <a:rPr lang="en-IN" altLang="en-US" dirty="0"/>
              <a:t>All items of income, loss or deduction, as well as any gain or loss on the disposition of the stock in the</a:t>
            </a:r>
          </a:p>
          <a:p>
            <a:pPr marL="457200" lvl="0" indent="0">
              <a:spcBef>
                <a:spcPts val="0"/>
              </a:spcBef>
              <a:spcAft>
                <a:spcPts val="600"/>
              </a:spcAft>
              <a:buNone/>
            </a:pPr>
            <a:r>
              <a:rPr lang="en-IN" altLang="en-US" dirty="0"/>
              <a:t>S corporation, are treated as unrelated business income.</a:t>
            </a:r>
          </a:p>
          <a:p>
            <a:endParaRPr lang="en-US" dirty="0"/>
          </a:p>
        </p:txBody>
      </p:sp>
      <p:pic>
        <p:nvPicPr>
          <p:cNvPr id="5122" name="Picture 2" descr="A person standing at a table with a computer and books on it&#10;&#10;AI-generated content may be incorrect.">
            <a:extLst>
              <a:ext uri="{FF2B5EF4-FFF2-40B4-BE49-F238E27FC236}">
                <a16:creationId xmlns:a16="http://schemas.microsoft.com/office/drawing/2014/main" id="{3272C567-4685-D895-B494-364E06851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681" y="1411287"/>
            <a:ext cx="5360189" cy="30134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5E2F7D0-7909-A3BC-65D5-012846161E59}"/>
              </a:ext>
              <a:ext uri="{C183D7F6-B498-43B3-948B-1728B52AA6E4}">
                <adec:decorative xmlns:adec="http://schemas.microsoft.com/office/drawing/2017/decorative" val="1"/>
              </a:ext>
            </a:extLst>
          </p:cNvPr>
          <p:cNvSpPr/>
          <p:nvPr/>
        </p:nvSpPr>
        <p:spPr>
          <a:xfrm>
            <a:off x="6349680" y="1394822"/>
            <a:ext cx="5360189" cy="3029948"/>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A1A24"/>
              </a:solidFill>
              <a:effectLst/>
              <a:uLnTx/>
              <a:uFillTx/>
              <a:latin typeface="EYInterstate Light"/>
              <a:ea typeface="+mn-ea"/>
              <a:cs typeface="+mn-cs"/>
            </a:endParaRPr>
          </a:p>
        </p:txBody>
      </p:sp>
      <p:sp>
        <p:nvSpPr>
          <p:cNvPr id="8" name="Rectangle: Rounded Corners 7">
            <a:extLst>
              <a:ext uri="{FF2B5EF4-FFF2-40B4-BE49-F238E27FC236}">
                <a16:creationId xmlns:a16="http://schemas.microsoft.com/office/drawing/2014/main" id="{1E3282FD-B3DD-3AB4-3FE8-B8D9F83FE92C}"/>
              </a:ext>
            </a:extLst>
          </p:cNvPr>
          <p:cNvSpPr/>
          <p:nvPr/>
        </p:nvSpPr>
        <p:spPr>
          <a:xfrm>
            <a:off x="489383" y="1411287"/>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IRC Section 512(e)</a:t>
            </a:r>
          </a:p>
        </p:txBody>
      </p:sp>
    </p:spTree>
    <p:extLst>
      <p:ext uri="{BB962C8B-B14F-4D97-AF65-F5344CB8AC3E}">
        <p14:creationId xmlns:p14="http://schemas.microsoft.com/office/powerpoint/2010/main" val="2684695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92EF-37B4-6508-C57F-B3C088D13D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B83DF3-DCC2-364F-A8F6-22C0DCE6E4BF}"/>
              </a:ext>
            </a:extLst>
          </p:cNvPr>
          <p:cNvSpPr txBox="1">
            <a:spLocks/>
          </p:cNvSpPr>
          <p:nvPr/>
        </p:nvSpPr>
        <p:spPr>
          <a:xfrm>
            <a:off x="486245" y="997565"/>
            <a:ext cx="11223625" cy="24622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p:txBody>
      </p:sp>
      <p:sp>
        <p:nvSpPr>
          <p:cNvPr id="8" name="Title 6">
            <a:extLst>
              <a:ext uri="{FF2B5EF4-FFF2-40B4-BE49-F238E27FC236}">
                <a16:creationId xmlns:a16="http://schemas.microsoft.com/office/drawing/2014/main" id="{4F25E1C7-5104-E2CB-4840-70BAD6594F4C}"/>
              </a:ext>
            </a:extLst>
          </p:cNvPr>
          <p:cNvSpPr txBox="1">
            <a:spLocks/>
          </p:cNvSpPr>
          <p:nvPr/>
        </p:nvSpPr>
        <p:spPr>
          <a:xfrm>
            <a:off x="485523" y="345396"/>
            <a:ext cx="11224347" cy="470898"/>
          </a:xfrm>
          <a:prstGeom prst="rect">
            <a:avLst/>
          </a:prstGeom>
        </p:spPr>
        <p:txBody>
          <a:bodyPr/>
          <a:lst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a:lstStyle>
          <a:p>
            <a:r>
              <a:rPr lang="en-US" dirty="0"/>
              <a:t>Polling question 2</a:t>
            </a:r>
            <a:endParaRPr lang="en-US" dirty="0">
              <a:solidFill>
                <a:srgbClr val="FF0000"/>
              </a:solidFill>
            </a:endParaRPr>
          </a:p>
        </p:txBody>
      </p:sp>
      <p:sp>
        <p:nvSpPr>
          <p:cNvPr id="3" name="TextBox 2">
            <a:extLst>
              <a:ext uri="{FF2B5EF4-FFF2-40B4-BE49-F238E27FC236}">
                <a16:creationId xmlns:a16="http://schemas.microsoft.com/office/drawing/2014/main" id="{E383D6D1-7C66-A1F6-AB6F-343BE02CB0B7}"/>
              </a:ext>
            </a:extLst>
          </p:cNvPr>
          <p:cNvSpPr txBox="1">
            <a:spLocks/>
          </p:cNvSpPr>
          <p:nvPr/>
        </p:nvSpPr>
        <p:spPr>
          <a:xfrm>
            <a:off x="485523" y="1411287"/>
            <a:ext cx="11223625" cy="2646878"/>
          </a:xfrm>
          <a:prstGeom prst="rect">
            <a:avLst/>
          </a:prstGeom>
          <a:noFill/>
        </p:spPr>
        <p:txBody>
          <a:bodyPr wrap="square" lIns="0" tIns="0" rIns="0" bIns="0">
            <a:spAutoFit/>
          </a:bodyPr>
          <a:lstStyle/>
          <a:p>
            <a:pPr lvl="0">
              <a:spcAft>
                <a:spcPts val="2400"/>
              </a:spcAft>
              <a:buClr>
                <a:schemeClr val="tx2"/>
              </a:buClr>
              <a:buSzPct val="100000"/>
            </a:pPr>
            <a:r>
              <a:rPr lang="en-IN" altLang="en-US" sz="2000" b="1" dirty="0">
                <a:solidFill>
                  <a:schemeClr val="bg1"/>
                </a:solidFill>
              </a:rPr>
              <a:t>Which of the following are principal modifications to UBI?</a:t>
            </a:r>
          </a:p>
          <a:p>
            <a:pPr marL="342900" lvl="0" indent="-342900">
              <a:spcAft>
                <a:spcPts val="2400"/>
              </a:spcAft>
              <a:buClr>
                <a:schemeClr val="tx2"/>
              </a:buClr>
              <a:buSzPct val="100000"/>
              <a:buFont typeface="+mj-lt"/>
              <a:buAutoNum type="alphaUcPeriod"/>
            </a:pPr>
            <a:r>
              <a:rPr lang="en-IN" altLang="en-US" dirty="0">
                <a:solidFill>
                  <a:schemeClr val="bg1"/>
                </a:solidFill>
              </a:rPr>
              <a:t>Interest and dividends</a:t>
            </a:r>
          </a:p>
          <a:p>
            <a:pPr marL="342900" lvl="0" indent="-342900">
              <a:spcAft>
                <a:spcPts val="2400"/>
              </a:spcAft>
              <a:buClr>
                <a:schemeClr val="tx2"/>
              </a:buClr>
              <a:buSzPct val="100000"/>
              <a:buFont typeface="+mj-lt"/>
              <a:buAutoNum type="alphaUcPeriod"/>
            </a:pPr>
            <a:r>
              <a:rPr lang="en-IN" altLang="en-US" dirty="0">
                <a:solidFill>
                  <a:schemeClr val="bg1"/>
                </a:solidFill>
              </a:rPr>
              <a:t>Rents</a:t>
            </a:r>
          </a:p>
          <a:p>
            <a:pPr marL="342900" lvl="0" indent="-342900">
              <a:spcAft>
                <a:spcPts val="2400"/>
              </a:spcAft>
              <a:buClr>
                <a:schemeClr val="tx2"/>
              </a:buClr>
              <a:buSzPct val="100000"/>
              <a:buFont typeface="+mj-lt"/>
              <a:buAutoNum type="alphaUcPeriod"/>
            </a:pPr>
            <a:r>
              <a:rPr lang="en-IN" altLang="en-US" dirty="0">
                <a:solidFill>
                  <a:schemeClr val="bg1"/>
                </a:solidFill>
              </a:rPr>
              <a:t>Income from research activities</a:t>
            </a:r>
          </a:p>
          <a:p>
            <a:pPr marL="342900" lvl="0" indent="-342900">
              <a:spcAft>
                <a:spcPts val="2400"/>
              </a:spcAft>
              <a:buClr>
                <a:schemeClr val="tx2"/>
              </a:buClr>
              <a:buSzPct val="100000"/>
              <a:buFont typeface="+mj-lt"/>
              <a:buAutoNum type="alphaUcPeriod"/>
            </a:pPr>
            <a:r>
              <a:rPr lang="en-IN" altLang="en-US" dirty="0">
                <a:solidFill>
                  <a:schemeClr val="bg1"/>
                </a:solidFill>
              </a:rPr>
              <a:t>All of the above</a:t>
            </a:r>
          </a:p>
        </p:txBody>
      </p:sp>
    </p:spTree>
    <p:extLst>
      <p:ext uri="{BB962C8B-B14F-4D97-AF65-F5344CB8AC3E}">
        <p14:creationId xmlns:p14="http://schemas.microsoft.com/office/powerpoint/2010/main" val="610161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p:txBody>
          <a:bodyPr/>
          <a:lstStyle/>
          <a:p>
            <a:r>
              <a:rPr lang="en-US" dirty="0"/>
              <a:t>Presenters</a:t>
            </a:r>
            <a:endParaRPr lang="en-US" dirty="0">
              <a:solidFill>
                <a:srgbClr val="FF0000"/>
              </a:solidFill>
            </a:endParaRPr>
          </a:p>
        </p:txBody>
      </p:sp>
      <p:sp>
        <p:nvSpPr>
          <p:cNvPr id="2" name="TextBox 1">
            <a:extLst>
              <a:ext uri="{FF2B5EF4-FFF2-40B4-BE49-F238E27FC236}">
                <a16:creationId xmlns:a16="http://schemas.microsoft.com/office/drawing/2014/main" id="{068668A3-C8CF-12FC-8E42-E4D515E68305}"/>
              </a:ext>
            </a:extLst>
          </p:cNvPr>
          <p:cNvSpPr txBox="1">
            <a:spLocks/>
          </p:cNvSpPr>
          <p:nvPr/>
        </p:nvSpPr>
        <p:spPr>
          <a:xfrm>
            <a:off x="2175947" y="3915392"/>
            <a:ext cx="3003593" cy="2000548"/>
          </a:xfrm>
          <a:prstGeom prst="rect">
            <a:avLst/>
          </a:prstGeom>
          <a:noFill/>
        </p:spPr>
        <p:txBody>
          <a:bodyPr wrap="square" lIns="0" tIns="0" rIns="0" bIns="0" rtlCol="0">
            <a:spAutoFit/>
          </a:bodyPr>
          <a:lstStyle/>
          <a:p>
            <a:pPr algn="ctr">
              <a:spcAft>
                <a:spcPts val="600"/>
              </a:spcAft>
              <a:buClr>
                <a:schemeClr val="accent2"/>
              </a:buClr>
              <a:buSzPct val="70000"/>
            </a:pPr>
            <a:r>
              <a:rPr lang="en-US" sz="2000" b="1" dirty="0">
                <a:solidFill>
                  <a:schemeClr val="tx2"/>
                </a:solidFill>
              </a:rPr>
              <a:t>Joyce Hellums</a:t>
            </a:r>
            <a:endParaRPr lang="en-US" sz="1200" b="1" dirty="0">
              <a:solidFill>
                <a:schemeClr val="tx2"/>
              </a:solidFill>
            </a:endParaRPr>
          </a:p>
          <a:p>
            <a:pPr marR="0" lvl="0" algn="ctr" defTabSz="914400" rtl="0" eaLnBrk="1" fontAlgn="auto" latinLnBrk="0" hangingPunct="1">
              <a:spcAft>
                <a:spcPts val="600"/>
              </a:spcAft>
              <a:buClr>
                <a:srgbClr val="27ACAA"/>
              </a:buClr>
              <a:buSzPct val="70000"/>
              <a:buFontTx/>
              <a:buNone/>
              <a:tabLst/>
              <a:defRPr/>
            </a:pPr>
            <a:r>
              <a:rPr kumimoji="0" lang="en-IN" b="0" i="0" u="none" strike="noStrike" kern="1200" cap="none" spc="0" normalizeH="0" baseline="0" noProof="0" dirty="0">
                <a:ln>
                  <a:noFill/>
                </a:ln>
                <a:solidFill>
                  <a:srgbClr val="FFFFFF"/>
                </a:solidFill>
                <a:effectLst/>
                <a:uLnTx/>
                <a:uFillTx/>
                <a:ea typeface="+mn-ea"/>
                <a:cs typeface="+mn-cs"/>
              </a:rPr>
              <a:t>Managing Director</a:t>
            </a:r>
            <a:br>
              <a:rPr kumimoji="0" lang="en-IN" b="0" i="0" u="none" strike="noStrike" kern="1200" cap="none" spc="0" normalizeH="0" baseline="0" noProof="0" dirty="0">
                <a:ln>
                  <a:noFill/>
                </a:ln>
                <a:solidFill>
                  <a:srgbClr val="FFFFFF"/>
                </a:solidFill>
                <a:effectLst/>
                <a:uLnTx/>
                <a:uFillTx/>
                <a:ea typeface="+mn-ea"/>
                <a:cs typeface="+mn-cs"/>
              </a:rPr>
            </a:br>
            <a:r>
              <a:rPr kumimoji="0" lang="en-IN" b="0" i="0" u="none" strike="noStrike" kern="1200" cap="none" spc="0" normalizeH="0" baseline="0" noProof="0" dirty="0">
                <a:ln>
                  <a:noFill/>
                </a:ln>
                <a:solidFill>
                  <a:srgbClr val="FFFFFF"/>
                </a:solidFill>
                <a:effectLst/>
                <a:uLnTx/>
                <a:uFillTx/>
                <a:ea typeface="+mn-ea"/>
                <a:cs typeface="+mn-cs"/>
              </a:rPr>
              <a:t>Ernst &amp; Young LLP</a:t>
            </a:r>
          </a:p>
          <a:p>
            <a:pPr marR="0" lvl="0" algn="ctr" defTabSz="914400" rtl="0" eaLnBrk="1" fontAlgn="auto" latinLnBrk="0" hangingPunct="1">
              <a:spcAft>
                <a:spcPts val="600"/>
              </a:spcAft>
              <a:buClr>
                <a:srgbClr val="27ACAA"/>
              </a:buClr>
              <a:buSzPct val="70000"/>
              <a:buFontTx/>
              <a:buNone/>
              <a:tabLst/>
              <a:defRPr/>
            </a:pPr>
            <a:r>
              <a:rPr kumimoji="0" lang="en-IN" b="0" i="0" u="none" strike="noStrike" kern="1200" cap="none" spc="0" normalizeH="0" baseline="0" noProof="0" dirty="0">
                <a:ln>
                  <a:noFill/>
                </a:ln>
                <a:solidFill>
                  <a:srgbClr val="FFFFFF"/>
                </a:solidFill>
                <a:effectLst/>
                <a:uLnTx/>
                <a:uFillTx/>
                <a:ea typeface="+mn-ea"/>
                <a:cs typeface="+mn-cs"/>
              </a:rPr>
              <a:t>Austin, Texas</a:t>
            </a:r>
          </a:p>
          <a:p>
            <a:pPr marR="0" lvl="0" algn="ctr" defTabSz="914400" rtl="0" eaLnBrk="1" fontAlgn="auto" latinLnBrk="0" hangingPunct="1">
              <a:spcAft>
                <a:spcPts val="600"/>
              </a:spcAft>
              <a:buClr>
                <a:srgbClr val="27ACAA"/>
              </a:buClr>
              <a:buSzPct val="70000"/>
              <a:buFontTx/>
              <a:buNone/>
              <a:tabLst/>
              <a:defRPr/>
            </a:pPr>
            <a:r>
              <a:rPr kumimoji="0" lang="en-IN" b="0" i="0" u="none" strike="noStrike" kern="1200" cap="none" spc="0" normalizeH="0" baseline="0" noProof="0" dirty="0">
                <a:ln>
                  <a:noFill/>
                </a:ln>
                <a:solidFill>
                  <a:srgbClr val="FFFFFF"/>
                </a:solidFill>
                <a:effectLst/>
                <a:uLnTx/>
                <a:uFillTx/>
                <a:ea typeface="+mn-ea"/>
                <a:cs typeface="+mn-cs"/>
              </a:rPr>
              <a:t>joyce.hellums@ey.com</a:t>
            </a:r>
          </a:p>
          <a:p>
            <a:pPr marR="0" lvl="0" algn="ctr" defTabSz="914400" rtl="0" eaLnBrk="1" fontAlgn="auto" latinLnBrk="0" hangingPunct="1">
              <a:spcAft>
                <a:spcPts val="600"/>
              </a:spcAft>
              <a:buClr>
                <a:srgbClr val="27ACAA"/>
              </a:buClr>
              <a:buSzPct val="70000"/>
              <a:buFontTx/>
              <a:buNone/>
              <a:tabLst/>
              <a:defRPr/>
            </a:pPr>
            <a:r>
              <a:rPr kumimoji="0" lang="en-IN" b="0" i="0" u="none" strike="noStrike" kern="1200" cap="none" spc="0" normalizeH="0" baseline="0" noProof="0" dirty="0">
                <a:ln>
                  <a:noFill/>
                </a:ln>
                <a:solidFill>
                  <a:srgbClr val="FFFFFF"/>
                </a:solidFill>
                <a:effectLst/>
                <a:uLnTx/>
                <a:uFillTx/>
                <a:ea typeface="+mn-ea"/>
                <a:cs typeface="+mn-cs"/>
              </a:rPr>
              <a:t>+1 512 473 3413</a:t>
            </a:r>
          </a:p>
        </p:txBody>
      </p:sp>
      <p:sp>
        <p:nvSpPr>
          <p:cNvPr id="3" name="TextBox 2">
            <a:extLst>
              <a:ext uri="{FF2B5EF4-FFF2-40B4-BE49-F238E27FC236}">
                <a16:creationId xmlns:a16="http://schemas.microsoft.com/office/drawing/2014/main" id="{2B859279-B0EF-27CD-4D8E-01A0C9D3BD8C}"/>
              </a:ext>
            </a:extLst>
          </p:cNvPr>
          <p:cNvSpPr txBox="1">
            <a:spLocks/>
          </p:cNvSpPr>
          <p:nvPr/>
        </p:nvSpPr>
        <p:spPr>
          <a:xfrm>
            <a:off x="7012461" y="3915392"/>
            <a:ext cx="3003593" cy="2000548"/>
          </a:xfrm>
          <a:prstGeom prst="rect">
            <a:avLst/>
          </a:prstGeom>
          <a:noFill/>
        </p:spPr>
        <p:txBody>
          <a:bodyPr wrap="square" lIns="0" tIns="0" rIns="0" bIns="0" rtlCol="0">
            <a:spAutoFit/>
          </a:bodyPr>
          <a:lstStyle/>
          <a:p>
            <a:pPr algn="ctr">
              <a:spcAft>
                <a:spcPts val="600"/>
              </a:spcAft>
              <a:buFont typeface="EYInterstate Light" panose="02000506000000020004" pitchFamily="2" charset="0"/>
              <a:buNone/>
            </a:pPr>
            <a:r>
              <a:rPr lang="en-US" sz="2000" b="1" dirty="0">
                <a:solidFill>
                  <a:schemeClr val="tx2"/>
                </a:solidFill>
              </a:rPr>
              <a:t>Joanna Zhong</a:t>
            </a:r>
          </a:p>
          <a:p>
            <a:pPr algn="ctr">
              <a:spcAft>
                <a:spcPts val="600"/>
              </a:spcAft>
              <a:buClr>
                <a:srgbClr val="27ACAA"/>
              </a:buClr>
              <a:buSzPct val="70000"/>
              <a:defRPr/>
            </a:pPr>
            <a:r>
              <a:rPr lang="en-IN" dirty="0">
                <a:solidFill>
                  <a:srgbClr val="FFFFFF"/>
                </a:solidFill>
              </a:rPr>
              <a:t>Senior Manager</a:t>
            </a:r>
            <a:br>
              <a:rPr lang="en-IN" dirty="0">
                <a:solidFill>
                  <a:srgbClr val="FFFFFF"/>
                </a:solidFill>
              </a:rPr>
            </a:br>
            <a:r>
              <a:rPr lang="en-IN" dirty="0">
                <a:solidFill>
                  <a:srgbClr val="FFFFFF"/>
                </a:solidFill>
              </a:rPr>
              <a:t>Ernst &amp; Young LLP</a:t>
            </a:r>
          </a:p>
          <a:p>
            <a:pPr algn="ctr">
              <a:spcAft>
                <a:spcPts val="600"/>
              </a:spcAft>
              <a:buClr>
                <a:srgbClr val="27ACAA"/>
              </a:buClr>
              <a:buSzPct val="70000"/>
              <a:defRPr/>
            </a:pPr>
            <a:r>
              <a:rPr lang="en-IN" dirty="0">
                <a:solidFill>
                  <a:srgbClr val="FFFFFF"/>
                </a:solidFill>
              </a:rPr>
              <a:t>New York, New York</a:t>
            </a:r>
          </a:p>
          <a:p>
            <a:pPr algn="ctr">
              <a:spcAft>
                <a:spcPts val="600"/>
              </a:spcAft>
              <a:buClr>
                <a:srgbClr val="27ACAA"/>
              </a:buClr>
              <a:buSzPct val="70000"/>
              <a:defRPr/>
            </a:pPr>
            <a:r>
              <a:rPr lang="en-IN" dirty="0">
                <a:solidFill>
                  <a:srgbClr val="FFFFFF"/>
                </a:solidFill>
              </a:rPr>
              <a:t>joanna.zhong1@ey.com</a:t>
            </a:r>
          </a:p>
          <a:p>
            <a:pPr algn="ctr">
              <a:spcAft>
                <a:spcPts val="600"/>
              </a:spcAft>
              <a:buClr>
                <a:srgbClr val="27ACAA"/>
              </a:buClr>
              <a:buSzPct val="70000"/>
              <a:defRPr/>
            </a:pPr>
            <a:r>
              <a:rPr lang="en-IN" dirty="0">
                <a:solidFill>
                  <a:srgbClr val="FFFFFF"/>
                </a:solidFill>
              </a:rPr>
              <a:t>+1 212 773 6170</a:t>
            </a:r>
          </a:p>
        </p:txBody>
      </p:sp>
      <p:sp>
        <p:nvSpPr>
          <p:cNvPr id="6" name="Oval 5">
            <a:extLst>
              <a:ext uri="{FF2B5EF4-FFF2-40B4-BE49-F238E27FC236}">
                <a16:creationId xmlns:a16="http://schemas.microsoft.com/office/drawing/2014/main" id="{2B10FAB5-B65A-6930-EA25-88B71BC6D56C}"/>
              </a:ext>
            </a:extLst>
          </p:cNvPr>
          <p:cNvSpPr>
            <a:spLocks noChangeAspect="1"/>
          </p:cNvSpPr>
          <p:nvPr/>
        </p:nvSpPr>
        <p:spPr>
          <a:xfrm>
            <a:off x="2534744" y="1411287"/>
            <a:ext cx="2286000" cy="2286000"/>
          </a:xfrm>
          <a:prstGeom prst="ellipse">
            <a:avLst/>
          </a:prstGeom>
          <a:blipFill>
            <a:blip r:embed="rId3" cstate="screen">
              <a:extLst>
                <a:ext uri="{28A0092B-C50C-407E-A947-70E740481C1C}">
                  <a14:useLocalDpi xmlns:a14="http://schemas.microsoft.com/office/drawing/2010/main"/>
                </a:ext>
              </a:extLst>
            </a:blip>
            <a:srcRect/>
            <a:stretch>
              <a:fillRect l="-8144" t="-7909" r="-8144" b="-7909"/>
            </a:stretch>
          </a:blip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lnSpc>
                <a:spcPct val="90000"/>
              </a:lnSpc>
              <a:spcBef>
                <a:spcPts val="400"/>
              </a:spcBef>
              <a:spcAft>
                <a:spcPts val="400"/>
              </a:spcAft>
              <a:buClr>
                <a:schemeClr val="tx2"/>
              </a:buClr>
            </a:pPr>
            <a:endParaRPr lang="en-US" sz="1100" dirty="0">
              <a:solidFill>
                <a:schemeClr val="accent5"/>
              </a:solidFill>
            </a:endParaRPr>
          </a:p>
        </p:txBody>
      </p:sp>
      <p:pic>
        <p:nvPicPr>
          <p:cNvPr id="9" name="Picture 8" descr="A person smiling for the camera&#10;&#10;AI-generated content may be incorrect.">
            <a:extLst>
              <a:ext uri="{FF2B5EF4-FFF2-40B4-BE49-F238E27FC236}">
                <a16:creationId xmlns:a16="http://schemas.microsoft.com/office/drawing/2014/main" id="{590F4979-19BC-21F9-3F79-094A599322DB}"/>
              </a:ext>
            </a:extLst>
          </p:cNvPr>
          <p:cNvPicPr>
            <a:picLocks noChangeAspect="1"/>
          </p:cNvPicPr>
          <p:nvPr/>
        </p:nvPicPr>
        <p:blipFill rotWithShape="1">
          <a:blip r:embed="rId4">
            <a:extLst>
              <a:ext uri="{28A0092B-C50C-407E-A947-70E740481C1C}">
                <a14:useLocalDpi xmlns:a14="http://schemas.microsoft.com/office/drawing/2010/main" val="0"/>
              </a:ext>
            </a:extLst>
          </a:blip>
          <a:srcRect l="1875" r="1875"/>
          <a:stretch/>
        </p:blipFill>
        <p:spPr>
          <a:xfrm>
            <a:off x="7371258" y="1411287"/>
            <a:ext cx="2286000" cy="2286000"/>
          </a:xfrm>
          <a:prstGeom prst="ellipse">
            <a:avLst/>
          </a:prstGeom>
          <a:ln>
            <a:solidFill>
              <a:schemeClr val="tx1"/>
            </a:solidFill>
          </a:ln>
        </p:spPr>
      </p:pic>
      <p:sp>
        <p:nvSpPr>
          <p:cNvPr id="5" name="Oval 4">
            <a:extLst>
              <a:ext uri="{FF2B5EF4-FFF2-40B4-BE49-F238E27FC236}">
                <a16:creationId xmlns:a16="http://schemas.microsoft.com/office/drawing/2014/main" id="{E19F998B-505C-B6FD-5556-5EB27841FA95}"/>
              </a:ext>
            </a:extLst>
          </p:cNvPr>
          <p:cNvSpPr/>
          <p:nvPr/>
        </p:nvSpPr>
        <p:spPr>
          <a:xfrm>
            <a:off x="2534744" y="1411287"/>
            <a:ext cx="2286000" cy="2286000"/>
          </a:xfrm>
          <a:prstGeom prst="ellipse">
            <a:avLst/>
          </a:prstGeom>
          <a:noFill/>
          <a:ln w="19050" cap="flat">
            <a:solidFill>
              <a:schemeClr val="tx2"/>
            </a:solidFill>
            <a:prstDash val="solid"/>
            <a:miter/>
          </a:ln>
        </p:spPr>
        <p:txBody>
          <a:bodyPr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b="1" dirty="0">
              <a:noFill/>
              <a:latin typeface="EYInterstate" panose="02000503020000020004" pitchFamily="2" charset="0"/>
            </a:endParaRPr>
          </a:p>
        </p:txBody>
      </p:sp>
      <p:sp>
        <p:nvSpPr>
          <p:cNvPr id="8" name="Oval 7">
            <a:extLst>
              <a:ext uri="{FF2B5EF4-FFF2-40B4-BE49-F238E27FC236}">
                <a16:creationId xmlns:a16="http://schemas.microsoft.com/office/drawing/2014/main" id="{73B94B66-7247-7610-EC1B-8AF347682332}"/>
              </a:ext>
            </a:extLst>
          </p:cNvPr>
          <p:cNvSpPr/>
          <p:nvPr/>
        </p:nvSpPr>
        <p:spPr>
          <a:xfrm>
            <a:off x="7371256" y="1411287"/>
            <a:ext cx="2286000" cy="2286000"/>
          </a:xfrm>
          <a:prstGeom prst="ellipse">
            <a:avLst/>
          </a:prstGeom>
          <a:noFill/>
          <a:ln w="19050" cap="flat">
            <a:solidFill>
              <a:schemeClr val="tx2"/>
            </a:solidFill>
            <a:prstDash val="solid"/>
            <a:miter/>
          </a:ln>
        </p:spPr>
        <p:txBody>
          <a:bodyPr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b="1" dirty="0">
              <a:noFill/>
              <a:latin typeface="EYInterstate" panose="02000503020000020004" pitchFamily="2" charset="0"/>
            </a:endParaRPr>
          </a:p>
        </p:txBody>
      </p:sp>
      <p:cxnSp>
        <p:nvCxnSpPr>
          <p:cNvPr id="12" name="Straight Connector 11">
            <a:extLst>
              <a:ext uri="{FF2B5EF4-FFF2-40B4-BE49-F238E27FC236}">
                <a16:creationId xmlns:a16="http://schemas.microsoft.com/office/drawing/2014/main" id="{883CEED4-26B8-5475-1126-6D8C649570C0}"/>
              </a:ext>
            </a:extLst>
          </p:cNvPr>
          <p:cNvCxnSpPr>
            <a:cxnSpLocks/>
          </p:cNvCxnSpPr>
          <p:nvPr/>
        </p:nvCxnSpPr>
        <p:spPr>
          <a:xfrm>
            <a:off x="479175" y="1025088"/>
            <a:ext cx="11227302" cy="0"/>
          </a:xfrm>
          <a:prstGeom prst="line">
            <a:avLst/>
          </a:prstGeom>
          <a:ln w="38100">
            <a:gradFill flip="none" rotWithShape="1">
              <a:gsLst>
                <a:gs pos="46000">
                  <a:srgbClr val="FFE600"/>
                </a:gs>
                <a:gs pos="66000">
                  <a:srgbClr val="F43DFF"/>
                </a:gs>
                <a:gs pos="100000">
                  <a:srgbClr val="3AF7F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627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36F5-0D5A-15EB-1DF6-2A789C369FAA}"/>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D9C7C32-C531-3002-9431-6AC500A4850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8" name="Object 7" hidden="1">
                        <a:extLst>
                          <a:ext uri="{FF2B5EF4-FFF2-40B4-BE49-F238E27FC236}">
                            <a16:creationId xmlns:a16="http://schemas.microsoft.com/office/drawing/2014/main" id="{1D9C7C32-C531-3002-9431-6AC500A4850D}"/>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759B972F-BB91-71EA-A8CF-91F171231018}"/>
              </a:ext>
            </a:extLst>
          </p:cNvPr>
          <p:cNvSpPr>
            <a:spLocks noGrp="1"/>
          </p:cNvSpPr>
          <p:nvPr>
            <p:ph type="title"/>
          </p:nvPr>
        </p:nvSpPr>
        <p:spPr/>
        <p:txBody>
          <a:bodyPr/>
          <a:lstStyle/>
          <a:p>
            <a:r>
              <a:rPr lang="en-IN" dirty="0"/>
              <a:t>Common UBI activities</a:t>
            </a:r>
          </a:p>
        </p:txBody>
      </p:sp>
    </p:spTree>
    <p:extLst>
      <p:ext uri="{BB962C8B-B14F-4D97-AF65-F5344CB8AC3E}">
        <p14:creationId xmlns:p14="http://schemas.microsoft.com/office/powerpoint/2010/main" val="88855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746E-1ABA-E124-794D-64B8627714F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88764B8-451A-2DDD-5173-57CE9D98A2AA}"/>
              </a:ext>
            </a:extLst>
          </p:cNvPr>
          <p:cNvSpPr>
            <a:spLocks noGrp="1"/>
          </p:cNvSpPr>
          <p:nvPr>
            <p:ph type="title"/>
          </p:nvPr>
        </p:nvSpPr>
        <p:spPr>
          <a:xfrm>
            <a:off x="485523" y="382588"/>
            <a:ext cx="11224347" cy="638175"/>
          </a:xfrm>
        </p:spPr>
        <p:txBody>
          <a:bodyPr/>
          <a:lstStyle/>
          <a:p>
            <a:r>
              <a:rPr lang="en-IN" dirty="0"/>
              <a:t>Common categories of UBI</a:t>
            </a:r>
            <a:endParaRPr lang="en-US" dirty="0"/>
          </a:p>
        </p:txBody>
      </p:sp>
      <p:sp>
        <p:nvSpPr>
          <p:cNvPr id="4" name="Content Placeholder 3">
            <a:extLst>
              <a:ext uri="{FF2B5EF4-FFF2-40B4-BE49-F238E27FC236}">
                <a16:creationId xmlns:a16="http://schemas.microsoft.com/office/drawing/2014/main" id="{1B995340-5B8A-C003-6110-4A3A4C1D0AD5}"/>
              </a:ext>
            </a:extLst>
          </p:cNvPr>
          <p:cNvSpPr>
            <a:spLocks noGrp="1"/>
          </p:cNvSpPr>
          <p:nvPr>
            <p:ph sz="quarter" idx="16"/>
          </p:nvPr>
        </p:nvSpPr>
        <p:spPr>
          <a:xfrm>
            <a:off x="485775" y="1411289"/>
            <a:ext cx="11225213" cy="3414712"/>
          </a:xfrm>
        </p:spPr>
        <p:txBody>
          <a:bodyPr numCol="2" spcCol="274320"/>
          <a:lstStyle/>
          <a:p>
            <a:pPr lvl="0"/>
            <a:r>
              <a:rPr lang="en-IN" altLang="en-US" sz="1800" dirty="0"/>
              <a:t>Joint ventures with for-profit partners</a:t>
            </a:r>
          </a:p>
          <a:p>
            <a:pPr lvl="0"/>
            <a:r>
              <a:rPr lang="en-IN" altLang="en-US" sz="1800" dirty="0"/>
              <a:t>Internet sales</a:t>
            </a:r>
          </a:p>
          <a:p>
            <a:pPr lvl="0"/>
            <a:r>
              <a:rPr lang="en-IN" altLang="en-US" sz="1800" dirty="0"/>
              <a:t>Laboratory services</a:t>
            </a:r>
          </a:p>
          <a:p>
            <a:pPr lvl="0"/>
            <a:r>
              <a:rPr lang="en-IN" altLang="en-US" sz="1800" dirty="0"/>
              <a:t>Pharmacy sales</a:t>
            </a:r>
          </a:p>
          <a:p>
            <a:pPr lvl="0"/>
            <a:r>
              <a:rPr lang="en-IN" altLang="en-US" sz="1800" dirty="0"/>
              <a:t>Sales of durable medical equipment (DME)</a:t>
            </a:r>
          </a:p>
          <a:p>
            <a:pPr lvl="0"/>
            <a:r>
              <a:rPr lang="en-IN" altLang="en-US" sz="1800" dirty="0"/>
              <a:t>Cafeteria</a:t>
            </a:r>
          </a:p>
          <a:p>
            <a:pPr lvl="0"/>
            <a:r>
              <a:rPr lang="en-IN" altLang="en-US" sz="1800" dirty="0"/>
              <a:t>Parking facilities</a:t>
            </a:r>
          </a:p>
          <a:p>
            <a:pPr lvl="0"/>
            <a:r>
              <a:rPr lang="en-IN" altLang="en-US" sz="1800" dirty="0"/>
              <a:t>Fitness facilities and health clubs</a:t>
            </a:r>
          </a:p>
          <a:p>
            <a:pPr lvl="0"/>
            <a:r>
              <a:rPr lang="en-IN" altLang="en-US" sz="1800" dirty="0"/>
              <a:t>Management and other administrative services</a:t>
            </a:r>
          </a:p>
          <a:p>
            <a:pPr lvl="0"/>
            <a:r>
              <a:rPr lang="en-IN" altLang="en-US" sz="1800" dirty="0"/>
              <a:t>Office rental in debt-financed space</a:t>
            </a:r>
          </a:p>
          <a:p>
            <a:pPr lvl="0"/>
            <a:r>
              <a:rPr lang="en-IN" altLang="en-US" sz="1800" dirty="0"/>
              <a:t>Telemedicine</a:t>
            </a:r>
          </a:p>
          <a:p>
            <a:pPr lvl="0"/>
            <a:r>
              <a:rPr lang="en-IN" altLang="en-US" sz="1800" dirty="0"/>
              <a:t>Investment in debt-financed property</a:t>
            </a:r>
          </a:p>
          <a:p>
            <a:pPr lvl="0"/>
            <a:r>
              <a:rPr lang="en-IN" altLang="en-US" sz="1800" dirty="0"/>
              <a:t>Alternative investments</a:t>
            </a:r>
            <a:endParaRPr lang="en-US" dirty="0"/>
          </a:p>
        </p:txBody>
      </p:sp>
      <p:cxnSp>
        <p:nvCxnSpPr>
          <p:cNvPr id="8" name="Straight Connector 7">
            <a:extLst>
              <a:ext uri="{FF2B5EF4-FFF2-40B4-BE49-F238E27FC236}">
                <a16:creationId xmlns:a16="http://schemas.microsoft.com/office/drawing/2014/main" id="{CDBF41FF-1F20-347F-F1D4-7597FA407F24}"/>
              </a:ext>
            </a:extLst>
          </p:cNvPr>
          <p:cNvCxnSpPr>
            <a:cxnSpLocks/>
          </p:cNvCxnSpPr>
          <p:nvPr/>
        </p:nvCxnSpPr>
        <p:spPr>
          <a:xfrm>
            <a:off x="479175" y="1025088"/>
            <a:ext cx="11227302" cy="0"/>
          </a:xfrm>
          <a:prstGeom prst="line">
            <a:avLst/>
          </a:prstGeom>
          <a:ln w="38100">
            <a:gradFill flip="none" rotWithShape="1">
              <a:gsLst>
                <a:gs pos="46000">
                  <a:srgbClr val="FFE600"/>
                </a:gs>
                <a:gs pos="66000">
                  <a:srgbClr val="F43DFF"/>
                </a:gs>
                <a:gs pos="100000">
                  <a:srgbClr val="3AF7F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648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9C55-F8F6-4253-3187-5E4387A22D0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4B0100-D9B1-8FD2-1CC6-C7A38BA2CDC0}"/>
              </a:ext>
            </a:extLst>
          </p:cNvPr>
          <p:cNvSpPr>
            <a:spLocks noGrp="1"/>
          </p:cNvSpPr>
          <p:nvPr>
            <p:ph type="title"/>
          </p:nvPr>
        </p:nvSpPr>
        <p:spPr>
          <a:xfrm>
            <a:off x="485523" y="382588"/>
            <a:ext cx="11224347" cy="638175"/>
          </a:xfrm>
        </p:spPr>
        <p:txBody>
          <a:bodyPr/>
          <a:lstStyle/>
          <a:p>
            <a:r>
              <a:rPr lang="en-US" altLang="en-US" dirty="0"/>
              <a:t>Management fee income</a:t>
            </a:r>
            <a:endParaRPr lang="en-US" dirty="0"/>
          </a:p>
        </p:txBody>
      </p:sp>
      <p:sp>
        <p:nvSpPr>
          <p:cNvPr id="6" name="Content Placeholder 5">
            <a:extLst>
              <a:ext uri="{FF2B5EF4-FFF2-40B4-BE49-F238E27FC236}">
                <a16:creationId xmlns:a16="http://schemas.microsoft.com/office/drawing/2014/main" id="{0F7C69A0-749E-E6CA-3787-ABF3A0DBAD6B}"/>
              </a:ext>
            </a:extLst>
          </p:cNvPr>
          <p:cNvSpPr>
            <a:spLocks noGrp="1"/>
          </p:cNvSpPr>
          <p:nvPr>
            <p:ph sz="quarter" idx="16"/>
          </p:nvPr>
        </p:nvSpPr>
        <p:spPr>
          <a:xfrm>
            <a:off x="485775" y="2237874"/>
            <a:ext cx="11225213" cy="3812089"/>
          </a:xfrm>
        </p:spPr>
        <p:txBody>
          <a:bodyPr/>
          <a:lstStyle/>
          <a:p>
            <a:pPr lvl="0">
              <a:spcBef>
                <a:spcPts val="400"/>
              </a:spcBef>
            </a:pPr>
            <a:r>
              <a:rPr lang="en-IN" altLang="en-US" sz="1800" dirty="0"/>
              <a:t>The IRS has a predisposition to treat management fee income as per se UBI.</a:t>
            </a:r>
          </a:p>
          <a:p>
            <a:pPr lvl="0">
              <a:spcBef>
                <a:spcPts val="400"/>
              </a:spcBef>
            </a:pPr>
            <a:r>
              <a:rPr lang="en-IN" altLang="en-US" sz="1800" dirty="0"/>
              <a:t>Exempt organizations providing administrative and managerial services on a regular basis to unrelated organizations for a fee are engaged in a trade or business ordinarily carried on for profit.</a:t>
            </a:r>
          </a:p>
          <a:p>
            <a:pPr lvl="0">
              <a:spcBef>
                <a:spcPts val="400"/>
              </a:spcBef>
            </a:pPr>
            <a:r>
              <a:rPr lang="en-IN" altLang="en-US" sz="1800" dirty="0"/>
              <a:t>Exceptions include the following:</a:t>
            </a:r>
          </a:p>
          <a:p>
            <a:pPr marL="502920" lvl="0">
              <a:spcBef>
                <a:spcPts val="400"/>
              </a:spcBef>
            </a:pPr>
            <a:r>
              <a:rPr lang="en-IN" altLang="en-US" sz="1800" dirty="0"/>
              <a:t>A related exempt organization (at least 80% control).</a:t>
            </a:r>
          </a:p>
          <a:p>
            <a:pPr marL="502920" lvl="0">
              <a:spcBef>
                <a:spcPts val="400"/>
              </a:spcBef>
            </a:pPr>
            <a:r>
              <a:rPr lang="en-IN" altLang="en-US" sz="1800" dirty="0"/>
              <a:t>The provision of services at substantially below cost (see Rev. Rul. 71-529).</a:t>
            </a:r>
          </a:p>
          <a:p>
            <a:pPr marL="502920" lvl="0">
              <a:spcBef>
                <a:spcPts val="400"/>
              </a:spcBef>
            </a:pPr>
            <a:r>
              <a:rPr lang="en-IN" altLang="en-US" sz="1800" dirty="0"/>
              <a:t>For hospitals, IRC Section 513(e) (when certain requirements are met).</a:t>
            </a:r>
          </a:p>
          <a:p>
            <a:endParaRPr lang="en-US" dirty="0"/>
          </a:p>
        </p:txBody>
      </p:sp>
      <p:sp>
        <p:nvSpPr>
          <p:cNvPr id="8" name="Rectangle: Rounded Corners 7">
            <a:extLst>
              <a:ext uri="{FF2B5EF4-FFF2-40B4-BE49-F238E27FC236}">
                <a16:creationId xmlns:a16="http://schemas.microsoft.com/office/drawing/2014/main" id="{2F0C028E-913D-455B-556F-A69C093A5F27}"/>
              </a:ext>
            </a:extLst>
          </p:cNvPr>
          <p:cNvSpPr/>
          <p:nvPr/>
        </p:nvSpPr>
        <p:spPr>
          <a:xfrm>
            <a:off x="481012" y="1437483"/>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General rule</a:t>
            </a:r>
          </a:p>
        </p:txBody>
      </p:sp>
    </p:spTree>
    <p:extLst>
      <p:ext uri="{BB962C8B-B14F-4D97-AF65-F5344CB8AC3E}">
        <p14:creationId xmlns:p14="http://schemas.microsoft.com/office/powerpoint/2010/main" val="2531531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2AA94-9EBE-E8EC-22F7-047A5B7306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0ACFF2B-72DB-EF99-A0DD-BF54758F77FA}"/>
              </a:ext>
            </a:extLst>
          </p:cNvPr>
          <p:cNvSpPr>
            <a:spLocks noGrp="1"/>
          </p:cNvSpPr>
          <p:nvPr>
            <p:ph type="title"/>
          </p:nvPr>
        </p:nvSpPr>
        <p:spPr/>
        <p:txBody>
          <a:bodyPr/>
          <a:lstStyle/>
          <a:p>
            <a:r>
              <a:rPr lang="en-US" altLang="en-US" dirty="0"/>
              <a:t>Rental of facilities: parking</a:t>
            </a:r>
            <a:endParaRPr lang="en-US" dirty="0">
              <a:solidFill>
                <a:srgbClr val="FF0000"/>
              </a:solidFill>
            </a:endParaRPr>
          </a:p>
        </p:txBody>
      </p:sp>
      <p:sp>
        <p:nvSpPr>
          <p:cNvPr id="5" name="Content Placeholder 4">
            <a:extLst>
              <a:ext uri="{FF2B5EF4-FFF2-40B4-BE49-F238E27FC236}">
                <a16:creationId xmlns:a16="http://schemas.microsoft.com/office/drawing/2014/main" id="{6A11F167-368E-9CCD-1BDC-FCBDE22E3BF4}"/>
              </a:ext>
            </a:extLst>
          </p:cNvPr>
          <p:cNvSpPr>
            <a:spLocks noGrp="1"/>
          </p:cNvSpPr>
          <p:nvPr>
            <p:ph sz="quarter" idx="16"/>
          </p:nvPr>
        </p:nvSpPr>
        <p:spPr>
          <a:xfrm>
            <a:off x="485521" y="2225842"/>
            <a:ext cx="11224800" cy="3824120"/>
          </a:xfrm>
        </p:spPr>
        <p:txBody>
          <a:bodyPr/>
          <a:lstStyle/>
          <a:p>
            <a:pPr marL="228600" lvl="0" indent="-228600">
              <a:spcAft>
                <a:spcPts val="600"/>
              </a:spcAft>
            </a:pPr>
            <a:r>
              <a:rPr lang="en-IN" altLang="en-US" dirty="0"/>
              <a:t>Payments for occupancy of space in parking lots do not constitute rent from real property</a:t>
            </a:r>
          </a:p>
          <a:p>
            <a:pPr marL="228600" lvl="0" indent="-228600">
              <a:spcAft>
                <a:spcPts val="600"/>
              </a:spcAft>
            </a:pPr>
            <a:r>
              <a:rPr lang="en-IN" altLang="en-US" dirty="0"/>
              <a:t>Based on legislative history, Congress has singled out operation of parking lots by exempt organizations as unrelated business activity </a:t>
            </a:r>
          </a:p>
          <a:p>
            <a:pPr marL="228600" lvl="0" indent="-228600">
              <a:spcAft>
                <a:spcPts val="600"/>
              </a:spcAft>
            </a:pPr>
            <a:r>
              <a:rPr lang="en-IN" altLang="en-US" dirty="0"/>
              <a:t>May be excluded parking activity if it meets convenience exception</a:t>
            </a:r>
          </a:p>
          <a:p>
            <a:pPr marL="228600" lvl="0" indent="-228600">
              <a:spcAft>
                <a:spcPts val="600"/>
              </a:spcAft>
            </a:pPr>
            <a:r>
              <a:rPr lang="en-IN" altLang="en-US" dirty="0"/>
              <a:t>General rule – parking open to public generally results in UBI unless it satisfies exceptions (see Rev. Rul. 2004-24) such as:</a:t>
            </a:r>
          </a:p>
          <a:p>
            <a:pPr marL="502920" lvl="0" indent="-228600">
              <a:spcAft>
                <a:spcPts val="600"/>
              </a:spcAft>
            </a:pPr>
            <a:r>
              <a:rPr lang="en-IN" altLang="en-US" dirty="0"/>
              <a:t>Substantially related activity</a:t>
            </a:r>
          </a:p>
          <a:p>
            <a:pPr marL="502920" lvl="0" indent="-228600">
              <a:spcAft>
                <a:spcPts val="600"/>
              </a:spcAft>
            </a:pPr>
            <a:r>
              <a:rPr lang="en-IN" altLang="en-US" dirty="0"/>
              <a:t>Charitable activity – lessen burdens of government</a:t>
            </a:r>
          </a:p>
          <a:p>
            <a:pPr marL="502920" lvl="0" indent="-228600">
              <a:spcAft>
                <a:spcPts val="600"/>
              </a:spcAft>
            </a:pPr>
            <a:r>
              <a:rPr lang="en-IN" altLang="en-US" dirty="0"/>
              <a:t>Not regularly carried on</a:t>
            </a:r>
          </a:p>
          <a:p>
            <a:pPr marL="502920" lvl="0" indent="-228600">
              <a:spcAft>
                <a:spcPts val="600"/>
              </a:spcAft>
            </a:pPr>
            <a:r>
              <a:rPr lang="en-IN" altLang="en-US" dirty="0"/>
              <a:t>Convenience exception – hospital for patients and visitors</a:t>
            </a:r>
          </a:p>
          <a:p>
            <a:pPr marL="502920" lvl="0" indent="-228600">
              <a:spcAft>
                <a:spcPts val="600"/>
              </a:spcAft>
            </a:pPr>
            <a:r>
              <a:rPr lang="en-IN" altLang="en-US" dirty="0"/>
              <a:t>Volunteer services exception</a:t>
            </a:r>
          </a:p>
          <a:p>
            <a:endParaRPr lang="en-US" dirty="0"/>
          </a:p>
        </p:txBody>
      </p:sp>
      <p:sp>
        <p:nvSpPr>
          <p:cNvPr id="4" name="TextBox 3">
            <a:extLst>
              <a:ext uri="{FF2B5EF4-FFF2-40B4-BE49-F238E27FC236}">
                <a16:creationId xmlns:a16="http://schemas.microsoft.com/office/drawing/2014/main" id="{D3C31192-F490-20AD-0097-05F7A2278B21}"/>
              </a:ext>
            </a:extLst>
          </p:cNvPr>
          <p:cNvSpPr txBox="1">
            <a:spLocks/>
          </p:cNvSpPr>
          <p:nvPr/>
        </p:nvSpPr>
        <p:spPr>
          <a:xfrm>
            <a:off x="485523" y="6065970"/>
            <a:ext cx="6097604" cy="123111"/>
          </a:xfrm>
          <a:prstGeom prst="rect">
            <a:avLst/>
          </a:prstGeom>
          <a:noFill/>
        </p:spPr>
        <p:txBody>
          <a:bodyPr wrap="square" lIns="0" tIns="0" rIns="0" bIns="0" anchor="b">
            <a:spAutoFit/>
          </a:bodyPr>
          <a:lstStyle/>
          <a:p>
            <a:pPr lvl="0">
              <a:spcAft>
                <a:spcPts val="600"/>
              </a:spcAft>
              <a:buClr>
                <a:schemeClr val="tx2"/>
              </a:buClr>
              <a:buSzPct val="100000"/>
            </a:pPr>
            <a:r>
              <a:rPr lang="en-IN" altLang="en-US" sz="800" dirty="0">
                <a:solidFill>
                  <a:schemeClr val="bg1"/>
                </a:solidFill>
              </a:rPr>
              <a:t>Note: UBI for a parking fringe benefit to employees was repealed in 2019 technical corrections to the TCJA.</a:t>
            </a:r>
          </a:p>
        </p:txBody>
      </p:sp>
      <p:sp>
        <p:nvSpPr>
          <p:cNvPr id="8" name="Rectangle: Rounded Corners 7">
            <a:extLst>
              <a:ext uri="{FF2B5EF4-FFF2-40B4-BE49-F238E27FC236}">
                <a16:creationId xmlns:a16="http://schemas.microsoft.com/office/drawing/2014/main" id="{33B57874-B3D1-056E-1552-6DC251BE0792}"/>
              </a:ext>
            </a:extLst>
          </p:cNvPr>
          <p:cNvSpPr/>
          <p:nvPr/>
        </p:nvSpPr>
        <p:spPr>
          <a:xfrm>
            <a:off x="481012" y="1437483"/>
            <a:ext cx="5089609"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GCM 39825 and Treas. Reg. 1.512(b)-1(c)(5)</a:t>
            </a:r>
          </a:p>
        </p:txBody>
      </p:sp>
    </p:spTree>
    <p:extLst>
      <p:ext uri="{BB962C8B-B14F-4D97-AF65-F5344CB8AC3E}">
        <p14:creationId xmlns:p14="http://schemas.microsoft.com/office/powerpoint/2010/main" val="150770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7C4C8-9C96-9DF5-F168-4A0AE14E7A7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78EACED-F16D-DE30-80D1-F79B20C8CDA9}"/>
              </a:ext>
            </a:extLst>
          </p:cNvPr>
          <p:cNvSpPr>
            <a:spLocks noGrp="1"/>
          </p:cNvSpPr>
          <p:nvPr>
            <p:ph type="title"/>
          </p:nvPr>
        </p:nvSpPr>
        <p:spPr>
          <a:xfrm>
            <a:off x="485523" y="382588"/>
            <a:ext cx="11224347" cy="638175"/>
          </a:xfrm>
        </p:spPr>
        <p:txBody>
          <a:bodyPr/>
          <a:lstStyle/>
          <a:p>
            <a:r>
              <a:rPr lang="en-US" altLang="en-US" dirty="0"/>
              <a:t>Gift shops</a:t>
            </a:r>
            <a:endParaRPr lang="en-US" dirty="0"/>
          </a:p>
        </p:txBody>
      </p:sp>
      <p:sp>
        <p:nvSpPr>
          <p:cNvPr id="4" name="Content Placeholder 3">
            <a:extLst>
              <a:ext uri="{FF2B5EF4-FFF2-40B4-BE49-F238E27FC236}">
                <a16:creationId xmlns:a16="http://schemas.microsoft.com/office/drawing/2014/main" id="{AC6DCD77-40EF-3813-D8BE-256A4022FBF0}"/>
              </a:ext>
            </a:extLst>
          </p:cNvPr>
          <p:cNvSpPr>
            <a:spLocks noGrp="1"/>
          </p:cNvSpPr>
          <p:nvPr>
            <p:ph sz="quarter" idx="16"/>
          </p:nvPr>
        </p:nvSpPr>
        <p:spPr>
          <a:xfrm>
            <a:off x="485775" y="2281613"/>
            <a:ext cx="11225213" cy="3768350"/>
          </a:xfrm>
        </p:spPr>
        <p:txBody>
          <a:bodyPr/>
          <a:lstStyle/>
          <a:p>
            <a:pPr lvl="0"/>
            <a:r>
              <a:rPr lang="en-IN" altLang="en-US" dirty="0"/>
              <a:t>Excluded from UBI under convenience exception for employees, visitors, patients to the exempt organization</a:t>
            </a:r>
          </a:p>
          <a:p>
            <a:pPr lvl="0"/>
            <a:r>
              <a:rPr lang="en-IN" altLang="en-US" dirty="0"/>
              <a:t>Contribution to exempt purpose (e.g., museum educational sales)</a:t>
            </a:r>
          </a:p>
          <a:p>
            <a:pPr lvl="0"/>
            <a:r>
              <a:rPr lang="en-IN" altLang="en-US" dirty="0"/>
              <a:t>Promotes and improves welfare of patients (e.g., hospitals)</a:t>
            </a:r>
          </a:p>
          <a:p>
            <a:pPr lvl="0"/>
            <a:r>
              <a:rPr lang="en-IN" altLang="en-US" dirty="0"/>
              <a:t>UBI if competing with for-profit business</a:t>
            </a:r>
          </a:p>
          <a:p>
            <a:pPr lvl="0"/>
            <a:r>
              <a:rPr lang="en-IN" altLang="en-US" dirty="0"/>
              <a:t>Relevant authorities:</a:t>
            </a:r>
          </a:p>
          <a:p>
            <a:pPr lvl="1"/>
            <a:r>
              <a:rPr lang="en-IN" altLang="en-US" dirty="0"/>
              <a:t>Rev. Rul. 69-267</a:t>
            </a:r>
          </a:p>
          <a:p>
            <a:pPr lvl="1"/>
            <a:r>
              <a:rPr lang="en-IN" altLang="en-US" dirty="0"/>
              <a:t>Rev. Rul. 73-104</a:t>
            </a:r>
          </a:p>
          <a:p>
            <a:pPr lvl="1"/>
            <a:r>
              <a:rPr lang="en-IN" altLang="en-US" dirty="0"/>
              <a:t>PLR 9550003</a:t>
            </a:r>
          </a:p>
          <a:p>
            <a:pPr lvl="1"/>
            <a:r>
              <a:rPr lang="en-IN" altLang="en-US" dirty="0"/>
              <a:t>PLR 9712001</a:t>
            </a:r>
          </a:p>
          <a:p>
            <a:pPr lvl="1"/>
            <a:r>
              <a:rPr lang="en-IN" altLang="en-US" dirty="0"/>
              <a:t>PLR 9720002</a:t>
            </a:r>
            <a:endParaRPr lang="en-US" dirty="0"/>
          </a:p>
        </p:txBody>
      </p:sp>
      <p:sp>
        <p:nvSpPr>
          <p:cNvPr id="5" name="Rectangle: Rounded Corners 4">
            <a:extLst>
              <a:ext uri="{FF2B5EF4-FFF2-40B4-BE49-F238E27FC236}">
                <a16:creationId xmlns:a16="http://schemas.microsoft.com/office/drawing/2014/main" id="{6C3B2245-A441-9EB8-83F6-CAC3FDC7118B}"/>
              </a:ext>
            </a:extLst>
          </p:cNvPr>
          <p:cNvSpPr/>
          <p:nvPr/>
        </p:nvSpPr>
        <p:spPr>
          <a:xfrm>
            <a:off x="468980" y="1401387"/>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General rule</a:t>
            </a:r>
          </a:p>
        </p:txBody>
      </p:sp>
    </p:spTree>
    <p:extLst>
      <p:ext uri="{BB962C8B-B14F-4D97-AF65-F5344CB8AC3E}">
        <p14:creationId xmlns:p14="http://schemas.microsoft.com/office/powerpoint/2010/main" val="4028492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6B465-AC97-59A3-7642-28E7650E2F8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D5E5EF-EDC5-0A06-D5EA-F7FA87F9566E}"/>
              </a:ext>
            </a:extLst>
          </p:cNvPr>
          <p:cNvSpPr>
            <a:spLocks noGrp="1"/>
          </p:cNvSpPr>
          <p:nvPr>
            <p:ph type="title"/>
          </p:nvPr>
        </p:nvSpPr>
        <p:spPr>
          <a:xfrm>
            <a:off x="485523" y="382588"/>
            <a:ext cx="11224347" cy="638175"/>
          </a:xfrm>
        </p:spPr>
        <p:txBody>
          <a:bodyPr/>
          <a:lstStyle/>
          <a:p>
            <a:r>
              <a:rPr lang="en-US" altLang="en-US" dirty="0"/>
              <a:t>Advertising</a:t>
            </a:r>
            <a:endParaRPr lang="en-US" dirty="0"/>
          </a:p>
        </p:txBody>
      </p:sp>
      <p:sp>
        <p:nvSpPr>
          <p:cNvPr id="6" name="Content Placeholder 5">
            <a:extLst>
              <a:ext uri="{FF2B5EF4-FFF2-40B4-BE49-F238E27FC236}">
                <a16:creationId xmlns:a16="http://schemas.microsoft.com/office/drawing/2014/main" id="{2F31D2F8-1596-72E8-7612-B99FC8F17E72}"/>
              </a:ext>
            </a:extLst>
          </p:cNvPr>
          <p:cNvSpPr>
            <a:spLocks noGrp="1"/>
          </p:cNvSpPr>
          <p:nvPr>
            <p:ph sz="quarter" idx="16"/>
          </p:nvPr>
        </p:nvSpPr>
        <p:spPr>
          <a:xfrm>
            <a:off x="485775" y="2281613"/>
            <a:ext cx="5610225" cy="3768350"/>
          </a:xfrm>
        </p:spPr>
        <p:txBody>
          <a:bodyPr/>
          <a:lstStyle/>
          <a:p>
            <a:pPr lvl="0"/>
            <a:r>
              <a:rPr lang="en-IN" altLang="en-US" dirty="0"/>
              <a:t>Income from the sale of advertising in an exempt </a:t>
            </a:r>
            <a:r>
              <a:rPr lang="en-IN" altLang="en-US" spc="-20" dirty="0"/>
              <a:t>organization’s print media is taxed under </a:t>
            </a:r>
            <a:r>
              <a:rPr lang="en-IN" altLang="en-US" spc="-30" dirty="0"/>
              <a:t>IRC Section 511  </a:t>
            </a:r>
            <a:r>
              <a:rPr lang="en-IN" altLang="en-US" dirty="0"/>
              <a:t>as income from an unrelated trade or business and includes:</a:t>
            </a:r>
          </a:p>
          <a:p>
            <a:pPr lvl="1"/>
            <a:r>
              <a:rPr lang="en-IN" altLang="en-US" dirty="0"/>
              <a:t>Periodicals</a:t>
            </a:r>
          </a:p>
          <a:p>
            <a:pPr lvl="1"/>
            <a:r>
              <a:rPr lang="en-IN" altLang="en-US" dirty="0"/>
              <a:t>Game programs</a:t>
            </a:r>
          </a:p>
          <a:p>
            <a:pPr lvl="1"/>
            <a:r>
              <a:rPr lang="en-IN" altLang="en-US" dirty="0"/>
              <a:t>Media guides</a:t>
            </a:r>
          </a:p>
          <a:p>
            <a:pPr lvl="1"/>
            <a:r>
              <a:rPr lang="en-IN" altLang="en-US" dirty="0"/>
              <a:t>Yearbooks</a:t>
            </a:r>
          </a:p>
          <a:p>
            <a:pPr lvl="1"/>
            <a:r>
              <a:rPr lang="en-IN" altLang="en-US" dirty="0"/>
              <a:t>Event tickets</a:t>
            </a:r>
            <a:endParaRPr lang="en-US" dirty="0"/>
          </a:p>
        </p:txBody>
      </p:sp>
      <p:pic>
        <p:nvPicPr>
          <p:cNvPr id="5" name="Picture 4" descr="A person holding a white card&#10;&#10;AI-generated content may be incorrect.">
            <a:extLst>
              <a:ext uri="{FF2B5EF4-FFF2-40B4-BE49-F238E27FC236}">
                <a16:creationId xmlns:a16="http://schemas.microsoft.com/office/drawing/2014/main" id="{3CC8F978-A289-5F8C-0B1A-59051C27391B}"/>
              </a:ext>
            </a:extLst>
          </p:cNvPr>
          <p:cNvPicPr>
            <a:picLocks noChangeAspect="1"/>
          </p:cNvPicPr>
          <p:nvPr/>
        </p:nvPicPr>
        <p:blipFill rotWithShape="1">
          <a:blip r:embed="rId3"/>
          <a:srcRect l="27008" r="19254"/>
          <a:stretch/>
        </p:blipFill>
        <p:spPr>
          <a:xfrm>
            <a:off x="6676571" y="1411287"/>
            <a:ext cx="5029906" cy="4679951"/>
          </a:xfrm>
          <a:prstGeom prst="rect">
            <a:avLst/>
          </a:prstGeom>
        </p:spPr>
      </p:pic>
      <p:sp>
        <p:nvSpPr>
          <p:cNvPr id="8" name="Rectangle: Rounded Corners 7">
            <a:extLst>
              <a:ext uri="{FF2B5EF4-FFF2-40B4-BE49-F238E27FC236}">
                <a16:creationId xmlns:a16="http://schemas.microsoft.com/office/drawing/2014/main" id="{4FA3663A-DB7B-752E-B922-54FC1643E244}"/>
              </a:ext>
            </a:extLst>
          </p:cNvPr>
          <p:cNvSpPr/>
          <p:nvPr/>
        </p:nvSpPr>
        <p:spPr>
          <a:xfrm>
            <a:off x="468980" y="1401387"/>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General rule</a:t>
            </a:r>
          </a:p>
        </p:txBody>
      </p:sp>
    </p:spTree>
    <p:extLst>
      <p:ext uri="{BB962C8B-B14F-4D97-AF65-F5344CB8AC3E}">
        <p14:creationId xmlns:p14="http://schemas.microsoft.com/office/powerpoint/2010/main" val="927018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5CCD5-7C72-F3D1-418C-D5F48E95B77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A42967-D4CD-958F-9024-89A65D0AB1FF}"/>
              </a:ext>
            </a:extLst>
          </p:cNvPr>
          <p:cNvSpPr>
            <a:spLocks noGrp="1"/>
          </p:cNvSpPr>
          <p:nvPr>
            <p:ph type="title"/>
          </p:nvPr>
        </p:nvSpPr>
        <p:spPr>
          <a:xfrm>
            <a:off x="485523" y="382588"/>
            <a:ext cx="11224347" cy="638175"/>
          </a:xfrm>
        </p:spPr>
        <p:txBody>
          <a:bodyPr/>
          <a:lstStyle/>
          <a:p>
            <a:r>
              <a:rPr lang="en-US" altLang="en-US" dirty="0"/>
              <a:t>Product sales and retail operations</a:t>
            </a:r>
            <a:endParaRPr lang="en-US" dirty="0"/>
          </a:p>
        </p:txBody>
      </p:sp>
      <p:sp>
        <p:nvSpPr>
          <p:cNvPr id="9" name="Content Placeholder 8">
            <a:extLst>
              <a:ext uri="{FF2B5EF4-FFF2-40B4-BE49-F238E27FC236}">
                <a16:creationId xmlns:a16="http://schemas.microsoft.com/office/drawing/2014/main" id="{13A098AA-7219-B71E-442C-0C2113E79C47}"/>
              </a:ext>
            </a:extLst>
          </p:cNvPr>
          <p:cNvSpPr>
            <a:spLocks noGrp="1"/>
          </p:cNvSpPr>
          <p:nvPr>
            <p:ph sz="quarter" idx="16"/>
          </p:nvPr>
        </p:nvSpPr>
        <p:spPr>
          <a:xfrm>
            <a:off x="485521" y="1411287"/>
            <a:ext cx="11224800" cy="4638675"/>
          </a:xfrm>
        </p:spPr>
        <p:txBody>
          <a:bodyPr/>
          <a:lstStyle/>
          <a:p>
            <a:pPr marL="0" lvl="0" indent="0">
              <a:buNone/>
            </a:pPr>
            <a:r>
              <a:rPr lang="en-IN" altLang="en-US" dirty="0"/>
              <a:t>When an exempt entity engages in the activity of selling certain products or offering certain services, there are two keys to avoiding UBI, as follows:</a:t>
            </a:r>
          </a:p>
          <a:p>
            <a:r>
              <a:rPr lang="en-IN" altLang="en-US" dirty="0"/>
              <a:t>The activity must assist the EO in conducting and carrying out its exempt purpose.</a:t>
            </a:r>
          </a:p>
          <a:p>
            <a:pPr>
              <a:spcAft>
                <a:spcPts val="1200"/>
              </a:spcAft>
            </a:pPr>
            <a:r>
              <a:rPr lang="en-IN" altLang="en-US" dirty="0"/>
              <a:t>The scale of the activity must be no more than necessary.</a:t>
            </a:r>
          </a:p>
          <a:p>
            <a:pPr marL="0" lvl="0" indent="0">
              <a:buNone/>
            </a:pPr>
            <a:r>
              <a:rPr lang="en-IN" altLang="en-US" dirty="0"/>
              <a:t>    The EO must distinguish itself and the activity from that of a for-profit entity.</a:t>
            </a:r>
          </a:p>
          <a:p>
            <a:pPr lvl="0"/>
            <a:endParaRPr lang="en-IN" altLang="en-US" dirty="0"/>
          </a:p>
          <a:p>
            <a:pPr lvl="0"/>
            <a:endParaRPr lang="en-IN" altLang="en-US" dirty="0"/>
          </a:p>
          <a:p>
            <a:pPr marL="0" lvl="0" indent="0">
              <a:buNone/>
            </a:pPr>
            <a:r>
              <a:rPr lang="en-IN" altLang="en-US" dirty="0"/>
              <a:t>The operation of a retail grocery store as part of a therapy program for youth with emotional or behavioral challenges is not UBI based on the following:</a:t>
            </a:r>
          </a:p>
          <a:p>
            <a:r>
              <a:rPr lang="en-IN" altLang="en-US" dirty="0"/>
              <a:t>The operation is almost fully staffed by targeted youth.</a:t>
            </a:r>
          </a:p>
          <a:p>
            <a:r>
              <a:rPr lang="en-IN" altLang="en-US" dirty="0"/>
              <a:t>The grocery store is operated at a level sufficient to only utilize the number of residents residing in the facility.</a:t>
            </a:r>
          </a:p>
          <a:p>
            <a:r>
              <a:rPr lang="en-IN" altLang="en-US" dirty="0"/>
              <a:t>The training program is designed to support the emotional rehabilitation of the participants rather than to provide on-the-job training.</a:t>
            </a:r>
          </a:p>
          <a:p>
            <a:endParaRPr lang="en-US" dirty="0"/>
          </a:p>
        </p:txBody>
      </p:sp>
      <p:sp>
        <p:nvSpPr>
          <p:cNvPr id="5" name="Rectangle: Rounded Corners 4">
            <a:extLst>
              <a:ext uri="{FF2B5EF4-FFF2-40B4-BE49-F238E27FC236}">
                <a16:creationId xmlns:a16="http://schemas.microsoft.com/office/drawing/2014/main" id="{BC1E4F5D-C049-F53F-A562-6E383B7F87E4}"/>
              </a:ext>
            </a:extLst>
          </p:cNvPr>
          <p:cNvSpPr/>
          <p:nvPr/>
        </p:nvSpPr>
        <p:spPr>
          <a:xfrm>
            <a:off x="493900" y="3279775"/>
            <a:ext cx="2143377"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600" b="1" dirty="0">
                <a:solidFill>
                  <a:schemeClr val="bg1"/>
                </a:solidFill>
                <a:latin typeface="EYInterstate" panose="02000503020000020004" pitchFamily="2" charset="0"/>
                <a:ea typeface="等线"/>
              </a:rPr>
              <a:t>Rev. Rul. 76-94</a:t>
            </a:r>
          </a:p>
        </p:txBody>
      </p:sp>
      <p:sp>
        <p:nvSpPr>
          <p:cNvPr id="6" name="Star: 4 Points 5">
            <a:extLst>
              <a:ext uri="{FF2B5EF4-FFF2-40B4-BE49-F238E27FC236}">
                <a16:creationId xmlns:a16="http://schemas.microsoft.com/office/drawing/2014/main" id="{178F6285-8C20-4DF2-82CF-10A53CB58DBE}"/>
              </a:ext>
            </a:extLst>
          </p:cNvPr>
          <p:cNvSpPr/>
          <p:nvPr/>
        </p:nvSpPr>
        <p:spPr>
          <a:xfrm>
            <a:off x="412812" y="2809875"/>
            <a:ext cx="162177" cy="165100"/>
          </a:xfrm>
          <a:prstGeom prst="star4">
            <a:avLst/>
          </a:prstGeom>
          <a:noFill/>
          <a:ln w="127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8" name="Star: 4 Points 7">
            <a:extLst>
              <a:ext uri="{FF2B5EF4-FFF2-40B4-BE49-F238E27FC236}">
                <a16:creationId xmlns:a16="http://schemas.microsoft.com/office/drawing/2014/main" id="{BFE085F6-8B39-BD58-87C3-C602A1824C18}"/>
              </a:ext>
            </a:extLst>
          </p:cNvPr>
          <p:cNvSpPr/>
          <p:nvPr/>
        </p:nvSpPr>
        <p:spPr>
          <a:xfrm>
            <a:off x="7798049" y="2809875"/>
            <a:ext cx="162177" cy="165100"/>
          </a:xfrm>
          <a:prstGeom prst="star4">
            <a:avLst/>
          </a:prstGeom>
          <a:noFill/>
          <a:ln w="127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Tree>
    <p:extLst>
      <p:ext uri="{BB962C8B-B14F-4D97-AF65-F5344CB8AC3E}">
        <p14:creationId xmlns:p14="http://schemas.microsoft.com/office/powerpoint/2010/main" val="2948593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A1B52-A99D-C20D-6480-919D1286F80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CFD2879-C6F9-FC1D-A7EB-422427EEB6D7}"/>
              </a:ext>
            </a:extLst>
          </p:cNvPr>
          <p:cNvSpPr>
            <a:spLocks noGrp="1"/>
          </p:cNvSpPr>
          <p:nvPr>
            <p:ph type="title"/>
          </p:nvPr>
        </p:nvSpPr>
        <p:spPr>
          <a:xfrm>
            <a:off x="485523" y="382588"/>
            <a:ext cx="11224347" cy="638175"/>
          </a:xfrm>
        </p:spPr>
        <p:txBody>
          <a:bodyPr/>
          <a:lstStyle/>
          <a:p>
            <a:r>
              <a:rPr lang="en-US" altLang="en-US" dirty="0"/>
              <a:t>UBI issues for hospitals: patient vs. non-patient</a:t>
            </a:r>
            <a:br>
              <a:rPr lang="en-US" altLang="en-US" dirty="0"/>
            </a:br>
            <a:endParaRPr lang="en-US" dirty="0"/>
          </a:p>
        </p:txBody>
      </p:sp>
      <p:sp>
        <p:nvSpPr>
          <p:cNvPr id="11" name="Content Placeholder 10">
            <a:extLst>
              <a:ext uri="{FF2B5EF4-FFF2-40B4-BE49-F238E27FC236}">
                <a16:creationId xmlns:a16="http://schemas.microsoft.com/office/drawing/2014/main" id="{D2F51B7E-D457-D27F-9A47-D309ED142C86}"/>
              </a:ext>
            </a:extLst>
          </p:cNvPr>
          <p:cNvSpPr>
            <a:spLocks noGrp="1"/>
          </p:cNvSpPr>
          <p:nvPr>
            <p:ph sz="quarter" idx="16"/>
          </p:nvPr>
        </p:nvSpPr>
        <p:spPr>
          <a:xfrm>
            <a:off x="485775" y="2189747"/>
            <a:ext cx="5356225" cy="3860216"/>
          </a:xfrm>
        </p:spPr>
        <p:txBody>
          <a:bodyPr/>
          <a:lstStyle/>
          <a:p>
            <a:pPr marL="0" lvl="0" indent="0">
              <a:buNone/>
            </a:pPr>
            <a:r>
              <a:rPr lang="en-IN" altLang="en-US" dirty="0"/>
              <a:t>IRS adopted a patient and non-patient approach to determining taxation of certain hospital services</a:t>
            </a:r>
          </a:p>
          <a:p>
            <a:pPr marL="0" lvl="0" indent="0">
              <a:buNone/>
            </a:pPr>
            <a:endParaRPr lang="en-IN" altLang="en-US" dirty="0"/>
          </a:p>
          <a:p>
            <a:pPr marL="0" lvl="0" indent="0">
              <a:buNone/>
            </a:pPr>
            <a:r>
              <a:rPr lang="en-IN" altLang="en-US" dirty="0"/>
              <a:t>Common UBI for sales to non-patients includes:</a:t>
            </a:r>
          </a:p>
          <a:p>
            <a:r>
              <a:rPr lang="en-IN" altLang="en-US" dirty="0"/>
              <a:t>Laboratory services, unless an exception for training or education, isolated rural area, specialized facilities or capabilities, or services to an affiliate entity</a:t>
            </a:r>
          </a:p>
          <a:p>
            <a:r>
              <a:rPr lang="en-IN" altLang="en-US" dirty="0"/>
              <a:t>Pharmacy sales, unless an exception for convenience to employees or family members, sales to an affiliate entity or certain nursing home criteria</a:t>
            </a:r>
          </a:p>
          <a:p>
            <a:endParaRPr lang="en-US" dirty="0"/>
          </a:p>
        </p:txBody>
      </p:sp>
      <p:sp>
        <p:nvSpPr>
          <p:cNvPr id="8" name="Content Placeholder 7">
            <a:extLst>
              <a:ext uri="{FF2B5EF4-FFF2-40B4-BE49-F238E27FC236}">
                <a16:creationId xmlns:a16="http://schemas.microsoft.com/office/drawing/2014/main" id="{1F141D68-E924-6082-A78D-59DF2CFCEA65}"/>
              </a:ext>
            </a:extLst>
          </p:cNvPr>
          <p:cNvSpPr>
            <a:spLocks noGrp="1"/>
          </p:cNvSpPr>
          <p:nvPr>
            <p:ph sz="quarter" idx="15"/>
          </p:nvPr>
        </p:nvSpPr>
        <p:spPr>
          <a:xfrm>
            <a:off x="6353069" y="1411287"/>
            <a:ext cx="5356800" cy="4638675"/>
          </a:xfrm>
        </p:spPr>
        <p:txBody>
          <a:bodyPr/>
          <a:lstStyle/>
          <a:p>
            <a:pPr marL="0" lvl="0" indent="0">
              <a:buNone/>
            </a:pPr>
            <a:r>
              <a:rPr lang="en-IN" altLang="en-US" dirty="0"/>
              <a:t>Revenue Rul. 68-376: definition of patient includes a person:</a:t>
            </a:r>
          </a:p>
          <a:p>
            <a:r>
              <a:rPr lang="en-IN" altLang="en-US" dirty="0"/>
              <a:t>Admitted to hospital as an inpatient</a:t>
            </a:r>
          </a:p>
          <a:p>
            <a:r>
              <a:rPr lang="en-IN" altLang="en-US" dirty="0"/>
              <a:t>Receiving general or emergency diagnostic, therapeutic or preventive health services from outpatient facilities of hospital</a:t>
            </a:r>
          </a:p>
          <a:p>
            <a:r>
              <a:rPr lang="en-IN" altLang="en-US" dirty="0"/>
              <a:t>Directly referred to hospital’s outpatient facilities by private physician for specific diagnostic or </a:t>
            </a:r>
            <a:br>
              <a:rPr lang="en-IN" altLang="en-US" dirty="0"/>
            </a:br>
            <a:r>
              <a:rPr lang="en-IN" altLang="en-US" dirty="0"/>
              <a:t>treatment procedures </a:t>
            </a:r>
          </a:p>
          <a:p>
            <a:r>
              <a:rPr lang="en-IN" altLang="en-US" dirty="0"/>
              <a:t>Refilling a prescription written during the course of treatment as patient of the hospital</a:t>
            </a:r>
          </a:p>
          <a:p>
            <a:r>
              <a:rPr lang="en-IN" altLang="en-US" dirty="0"/>
              <a:t>Receiving medical services as part of hospital-administered home care program</a:t>
            </a:r>
          </a:p>
          <a:p>
            <a:r>
              <a:rPr lang="en-IN" altLang="en-US" dirty="0"/>
              <a:t>Receiving medical care and services in hospital-affiliated extended care facility</a:t>
            </a:r>
          </a:p>
          <a:p>
            <a:endParaRPr lang="en-US" dirty="0"/>
          </a:p>
        </p:txBody>
      </p:sp>
      <p:sp>
        <p:nvSpPr>
          <p:cNvPr id="6" name="Rectangle: Rounded Corners 5">
            <a:extLst>
              <a:ext uri="{FF2B5EF4-FFF2-40B4-BE49-F238E27FC236}">
                <a16:creationId xmlns:a16="http://schemas.microsoft.com/office/drawing/2014/main" id="{12870D51-591E-33F1-1FAB-ADEAF4F808C0}"/>
              </a:ext>
            </a:extLst>
          </p:cNvPr>
          <p:cNvSpPr/>
          <p:nvPr/>
        </p:nvSpPr>
        <p:spPr>
          <a:xfrm>
            <a:off x="468980" y="1401387"/>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General rule</a:t>
            </a:r>
          </a:p>
        </p:txBody>
      </p:sp>
    </p:spTree>
    <p:extLst>
      <p:ext uri="{BB962C8B-B14F-4D97-AF65-F5344CB8AC3E}">
        <p14:creationId xmlns:p14="http://schemas.microsoft.com/office/powerpoint/2010/main" val="1754946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D7171-A075-1EAF-5D9B-5679B061D2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F8EC7C0-1109-E6E0-0F94-08A430BF99FE}"/>
              </a:ext>
            </a:extLst>
          </p:cNvPr>
          <p:cNvSpPr>
            <a:spLocks noGrp="1"/>
          </p:cNvSpPr>
          <p:nvPr>
            <p:ph type="title"/>
          </p:nvPr>
        </p:nvSpPr>
        <p:spPr>
          <a:xfrm>
            <a:off x="485523" y="382588"/>
            <a:ext cx="11224347" cy="638175"/>
          </a:xfrm>
        </p:spPr>
        <p:txBody>
          <a:bodyPr/>
          <a:lstStyle/>
          <a:p>
            <a:r>
              <a:rPr lang="en-US" dirty="0"/>
              <a:t>Alternative investments</a:t>
            </a:r>
          </a:p>
        </p:txBody>
      </p:sp>
      <p:sp>
        <p:nvSpPr>
          <p:cNvPr id="6" name="Content Placeholder 5">
            <a:extLst>
              <a:ext uri="{FF2B5EF4-FFF2-40B4-BE49-F238E27FC236}">
                <a16:creationId xmlns:a16="http://schemas.microsoft.com/office/drawing/2014/main" id="{37B3E3A5-FDEA-25B1-0138-474FE3F3D113}"/>
              </a:ext>
            </a:extLst>
          </p:cNvPr>
          <p:cNvSpPr>
            <a:spLocks noGrp="1"/>
          </p:cNvSpPr>
          <p:nvPr>
            <p:ph sz="quarter" idx="16"/>
          </p:nvPr>
        </p:nvSpPr>
        <p:spPr>
          <a:xfrm>
            <a:off x="485520" y="1411287"/>
            <a:ext cx="5356800" cy="4638675"/>
          </a:xfrm>
        </p:spPr>
        <p:txBody>
          <a:bodyPr/>
          <a:lstStyle/>
          <a:p>
            <a:pPr lvl="0"/>
            <a:r>
              <a:rPr lang="en-IN" altLang="en-US" dirty="0"/>
              <a:t>Alternative investments:</a:t>
            </a:r>
          </a:p>
          <a:p>
            <a:pPr lvl="1"/>
            <a:r>
              <a:rPr lang="en-US" altLang="en-US" dirty="0"/>
              <a:t>Expanded use of private equity, hedge funds and master limited partnerships is increasing the UBTI exposure.</a:t>
            </a:r>
          </a:p>
          <a:p>
            <a:pPr lvl="1"/>
            <a:r>
              <a:rPr lang="en-US" altLang="en-US" dirty="0"/>
              <a:t>Leverage within investment vehicles is a common rigger for taxable UBTI.</a:t>
            </a:r>
          </a:p>
          <a:p>
            <a:pPr lvl="1"/>
            <a:r>
              <a:rPr lang="en-US" altLang="en-US" dirty="0"/>
              <a:t>Income perceived as passive can still generate entity‑level tax.</a:t>
            </a:r>
          </a:p>
          <a:p>
            <a:pPr lvl="1"/>
            <a:r>
              <a:rPr lang="en-US" altLang="en-US" dirty="0"/>
              <a:t>Results include more Form 990‑T filings and stronger fiduciary oversight expectations.</a:t>
            </a:r>
          </a:p>
          <a:p>
            <a:pPr lvl="1"/>
            <a:endParaRPr lang="en-US" altLang="en-US" dirty="0"/>
          </a:p>
          <a:p>
            <a:pPr lvl="1"/>
            <a:r>
              <a:rPr lang="en-US" altLang="en-US" dirty="0"/>
              <a:t>Tax risk now needs to be evaluated at investment approval, not after returns are realized.</a:t>
            </a:r>
          </a:p>
          <a:p>
            <a:endParaRPr lang="en-US" dirty="0"/>
          </a:p>
        </p:txBody>
      </p:sp>
      <p:pic>
        <p:nvPicPr>
          <p:cNvPr id="13314" name="Picture 2">
            <a:extLst>
              <a:ext uri="{FF2B5EF4-FFF2-40B4-BE49-F238E27FC236}">
                <a16:creationId xmlns:a16="http://schemas.microsoft.com/office/drawing/2014/main" id="{4875893B-6070-FA90-8153-513B1FA08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802" y="1411287"/>
            <a:ext cx="4554067" cy="3554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AD5C1D-2E7E-1083-9BB6-5E58084DF2F3}"/>
              </a:ext>
            </a:extLst>
          </p:cNvPr>
          <p:cNvSpPr>
            <a:spLocks/>
          </p:cNvSpPr>
          <p:nvPr/>
        </p:nvSpPr>
        <p:spPr>
          <a:xfrm>
            <a:off x="7155802" y="1411287"/>
            <a:ext cx="4554068" cy="3554413"/>
          </a:xfrm>
          <a:prstGeom prst="rect">
            <a:avLst/>
          </a:prstGeom>
          <a:solidFill>
            <a:srgbClr val="2E2E38">
              <a:alpha val="4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199" dirty="0">
              <a:solidFill>
                <a:srgbClr val="1A1A24"/>
              </a:solidFill>
              <a:latin typeface="EYInterstate Light" panose="02000506000000020004" pitchFamily="2" charset="0"/>
              <a:sym typeface="EYInterstate Light" panose="02000506000000020004" pitchFamily="2" charset="0"/>
            </a:endParaRPr>
          </a:p>
        </p:txBody>
      </p:sp>
      <p:sp>
        <p:nvSpPr>
          <p:cNvPr id="4" name="Rectangle: Rounded Corners 3">
            <a:extLst>
              <a:ext uri="{FF2B5EF4-FFF2-40B4-BE49-F238E27FC236}">
                <a16:creationId xmlns:a16="http://schemas.microsoft.com/office/drawing/2014/main" id="{D831C698-DCF1-4949-07A5-4DFAE8ACFA66}"/>
              </a:ext>
            </a:extLst>
          </p:cNvPr>
          <p:cNvSpPr/>
          <p:nvPr/>
        </p:nvSpPr>
        <p:spPr>
          <a:xfrm>
            <a:off x="485522" y="4321864"/>
            <a:ext cx="3855470"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400" b="1" dirty="0">
                <a:solidFill>
                  <a:schemeClr val="bg1"/>
                </a:solidFill>
                <a:latin typeface="EYInterstate" panose="02000503020000020004" pitchFamily="2" charset="0"/>
                <a:ea typeface="等线"/>
              </a:rPr>
              <a:t>How to approach alternative investments:</a:t>
            </a:r>
          </a:p>
        </p:txBody>
      </p:sp>
    </p:spTree>
    <p:extLst>
      <p:ext uri="{BB962C8B-B14F-4D97-AF65-F5344CB8AC3E}">
        <p14:creationId xmlns:p14="http://schemas.microsoft.com/office/powerpoint/2010/main" val="2607126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5C9D9-B019-FFC1-6F0D-50AC9E2B1C7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B509F7-7AD0-F31F-6C1B-FF6A2EB5460A}"/>
              </a:ext>
            </a:extLst>
          </p:cNvPr>
          <p:cNvSpPr txBox="1">
            <a:spLocks/>
          </p:cNvSpPr>
          <p:nvPr/>
        </p:nvSpPr>
        <p:spPr>
          <a:xfrm>
            <a:off x="486245" y="997565"/>
            <a:ext cx="11223625" cy="24622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p:txBody>
      </p:sp>
      <p:sp>
        <p:nvSpPr>
          <p:cNvPr id="8" name="Title 6">
            <a:extLst>
              <a:ext uri="{FF2B5EF4-FFF2-40B4-BE49-F238E27FC236}">
                <a16:creationId xmlns:a16="http://schemas.microsoft.com/office/drawing/2014/main" id="{B4B5B8A9-B43F-A2FF-DB62-D7D65008E34A}"/>
              </a:ext>
            </a:extLst>
          </p:cNvPr>
          <p:cNvSpPr txBox="1">
            <a:spLocks/>
          </p:cNvSpPr>
          <p:nvPr/>
        </p:nvSpPr>
        <p:spPr>
          <a:xfrm>
            <a:off x="485523" y="345396"/>
            <a:ext cx="11224347" cy="470898"/>
          </a:xfrm>
          <a:prstGeom prst="rect">
            <a:avLst/>
          </a:prstGeom>
        </p:spPr>
        <p:txBody>
          <a:bodyPr lIns="0" rIns="0"/>
          <a:lst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a:lstStyle>
          <a:p>
            <a:r>
              <a:rPr lang="en-US" dirty="0"/>
              <a:t>Polling question 3</a:t>
            </a:r>
            <a:endParaRPr lang="en-US" dirty="0">
              <a:solidFill>
                <a:srgbClr val="FF0000"/>
              </a:solidFill>
            </a:endParaRPr>
          </a:p>
        </p:txBody>
      </p:sp>
      <p:sp>
        <p:nvSpPr>
          <p:cNvPr id="5" name="TextBox 4">
            <a:extLst>
              <a:ext uri="{FF2B5EF4-FFF2-40B4-BE49-F238E27FC236}">
                <a16:creationId xmlns:a16="http://schemas.microsoft.com/office/drawing/2014/main" id="{361EA339-6711-4E03-30E3-BE1B09A51876}"/>
              </a:ext>
            </a:extLst>
          </p:cNvPr>
          <p:cNvSpPr txBox="1">
            <a:spLocks/>
          </p:cNvSpPr>
          <p:nvPr/>
        </p:nvSpPr>
        <p:spPr>
          <a:xfrm>
            <a:off x="485523" y="1411287"/>
            <a:ext cx="11223625" cy="1723549"/>
          </a:xfrm>
          <a:prstGeom prst="rect">
            <a:avLst/>
          </a:prstGeom>
          <a:noFill/>
        </p:spPr>
        <p:txBody>
          <a:bodyPr wrap="square" lIns="0" tIns="0" rIns="0" bIns="0">
            <a:spAutoFit/>
          </a:bodyPr>
          <a:lstStyle/>
          <a:p>
            <a:pPr lvl="0">
              <a:spcAft>
                <a:spcPts val="600"/>
              </a:spcAft>
              <a:buClr>
                <a:schemeClr val="tx2"/>
              </a:buClr>
              <a:buSzPct val="100000"/>
            </a:pPr>
            <a:r>
              <a:rPr lang="en-US" altLang="en-US" sz="2000" b="1" dirty="0">
                <a:solidFill>
                  <a:schemeClr val="bg1"/>
                </a:solidFill>
              </a:rPr>
              <a:t>Pharmacy sales are never considered UBTI.</a:t>
            </a:r>
          </a:p>
          <a:p>
            <a:pPr lvl="0">
              <a:spcAft>
                <a:spcPts val="600"/>
              </a:spcAft>
              <a:buClr>
                <a:schemeClr val="tx2"/>
              </a:buClr>
              <a:buSzPct val="100000"/>
            </a:pPr>
            <a:endParaRPr lang="en-US" altLang="en-US" sz="2000" b="1" dirty="0">
              <a:solidFill>
                <a:schemeClr val="bg1"/>
              </a:solidFill>
            </a:endParaRPr>
          </a:p>
          <a:p>
            <a:pPr marL="342900" lvl="0" indent="-342900">
              <a:spcAft>
                <a:spcPts val="600"/>
              </a:spcAft>
              <a:buClr>
                <a:schemeClr val="tx2"/>
              </a:buClr>
              <a:buSzPct val="100000"/>
              <a:buAutoNum type="alphaUcPeriod"/>
            </a:pPr>
            <a:r>
              <a:rPr lang="en-US" altLang="en-US" dirty="0">
                <a:solidFill>
                  <a:schemeClr val="bg1"/>
                </a:solidFill>
              </a:rPr>
              <a:t>True</a:t>
            </a:r>
          </a:p>
          <a:p>
            <a:pPr marL="342900" lvl="0" indent="-342900">
              <a:spcAft>
                <a:spcPts val="600"/>
              </a:spcAft>
              <a:buClr>
                <a:schemeClr val="tx2"/>
              </a:buClr>
              <a:buSzPct val="100000"/>
              <a:buAutoNum type="alphaUcPeriod"/>
            </a:pPr>
            <a:r>
              <a:rPr lang="en-US" altLang="en-US" dirty="0">
                <a:solidFill>
                  <a:schemeClr val="bg1"/>
                </a:solidFill>
              </a:rPr>
              <a:t>False</a:t>
            </a:r>
          </a:p>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p:txBody>
      </p:sp>
    </p:spTree>
    <p:extLst>
      <p:ext uri="{BB962C8B-B14F-4D97-AF65-F5344CB8AC3E}">
        <p14:creationId xmlns:p14="http://schemas.microsoft.com/office/powerpoint/2010/main" val="127520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F35E-5C05-6D51-987F-66CB726FD9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AF7F1B-DBBE-D809-157C-AADBAB474B14}"/>
              </a:ext>
            </a:extLst>
          </p:cNvPr>
          <p:cNvSpPr>
            <a:spLocks noGrp="1"/>
          </p:cNvSpPr>
          <p:nvPr>
            <p:ph type="title"/>
          </p:nvPr>
        </p:nvSpPr>
        <p:spPr/>
        <p:txBody>
          <a:bodyPr/>
          <a:lstStyle/>
          <a:p>
            <a:r>
              <a:rPr lang="en-US" dirty="0"/>
              <a:t>Learning objectives</a:t>
            </a:r>
            <a:endParaRPr lang="en-US" dirty="0">
              <a:solidFill>
                <a:srgbClr val="FF0000"/>
              </a:solidFill>
            </a:endParaRPr>
          </a:p>
        </p:txBody>
      </p:sp>
      <p:sp>
        <p:nvSpPr>
          <p:cNvPr id="2" name="TextBox 1">
            <a:extLst>
              <a:ext uri="{FF2B5EF4-FFF2-40B4-BE49-F238E27FC236}">
                <a16:creationId xmlns:a16="http://schemas.microsoft.com/office/drawing/2014/main" id="{FAF9D881-7063-AE21-1A38-4F6C24E3FA5E}"/>
              </a:ext>
            </a:extLst>
          </p:cNvPr>
          <p:cNvSpPr txBox="1">
            <a:spLocks/>
          </p:cNvSpPr>
          <p:nvPr/>
        </p:nvSpPr>
        <p:spPr>
          <a:xfrm>
            <a:off x="485523" y="1411287"/>
            <a:ext cx="11223625" cy="2616101"/>
          </a:xfrm>
          <a:prstGeom prst="rect">
            <a:avLst/>
          </a:prstGeom>
          <a:noFill/>
        </p:spPr>
        <p:txBody>
          <a:bodyPr wrap="square" lIns="0" tIns="0" rIns="0" bIns="0">
            <a:spAutoFit/>
          </a:bodyPr>
          <a:lstStyle/>
          <a:p>
            <a:pPr marL="228600" indent="-228600">
              <a:spcAft>
                <a:spcPts val="600"/>
              </a:spcAft>
              <a:buClr>
                <a:schemeClr val="tx2"/>
              </a:buClr>
              <a:buSzPct val="100000"/>
              <a:buFont typeface="Wingdings" pitchFamily="2" charset="2"/>
              <a:buChar char="§"/>
            </a:pPr>
            <a:r>
              <a:rPr lang="en-IN" altLang="en-US" sz="2000" dirty="0">
                <a:solidFill>
                  <a:schemeClr val="bg1"/>
                </a:solidFill>
              </a:rPr>
              <a:t>Recognize unrelated business income (UBI) and the activities that generate UBI. </a:t>
            </a:r>
          </a:p>
          <a:p>
            <a:pPr marL="228600" indent="-228600">
              <a:spcAft>
                <a:spcPts val="600"/>
              </a:spcAft>
              <a:buClr>
                <a:schemeClr val="tx2"/>
              </a:buClr>
              <a:buSzPct val="100000"/>
              <a:buFont typeface="Wingdings" pitchFamily="2" charset="2"/>
              <a:buChar char="§"/>
            </a:pPr>
            <a:endParaRPr lang="en-IN" altLang="en-US" sz="2000" dirty="0">
              <a:solidFill>
                <a:schemeClr val="bg1"/>
              </a:solidFill>
            </a:endParaRPr>
          </a:p>
          <a:p>
            <a:pPr marL="228600" indent="-228600">
              <a:spcAft>
                <a:spcPts val="600"/>
              </a:spcAft>
              <a:buClr>
                <a:schemeClr val="tx2"/>
              </a:buClr>
              <a:buSzPct val="100000"/>
              <a:buFont typeface="Wingdings" pitchFamily="2" charset="2"/>
              <a:buChar char="§"/>
            </a:pPr>
            <a:r>
              <a:rPr lang="en-IN" altLang="en-US" sz="2000" dirty="0">
                <a:solidFill>
                  <a:schemeClr val="bg1"/>
                </a:solidFill>
              </a:rPr>
              <a:t>Identify exclusions and modifications to UBI and learn about common UBI activities.</a:t>
            </a:r>
          </a:p>
          <a:p>
            <a:pPr lvl="0">
              <a:spcAft>
                <a:spcPts val="600"/>
              </a:spcAft>
              <a:buClr>
                <a:schemeClr val="tx2"/>
              </a:buClr>
              <a:buSzPct val="100000"/>
            </a:pPr>
            <a:endParaRPr lang="en-IN" altLang="en-US" sz="2000" dirty="0">
              <a:solidFill>
                <a:schemeClr val="bg1"/>
              </a:solidFill>
            </a:endParaRPr>
          </a:p>
          <a:p>
            <a:pPr marL="228600" lvl="0" indent="-228600">
              <a:spcAft>
                <a:spcPts val="600"/>
              </a:spcAft>
              <a:buClr>
                <a:schemeClr val="tx2"/>
              </a:buClr>
              <a:buSzPct val="100000"/>
              <a:buFont typeface="Wingdings" pitchFamily="2" charset="2"/>
              <a:buChar char="§"/>
            </a:pPr>
            <a:r>
              <a:rPr lang="en-IN" altLang="en-US" sz="2000" dirty="0">
                <a:solidFill>
                  <a:schemeClr val="bg1"/>
                </a:solidFill>
              </a:rPr>
              <a:t>Identify </a:t>
            </a:r>
            <a:r>
              <a:rPr lang="en-US" altLang="en-US" sz="2000">
                <a:solidFill>
                  <a:schemeClr val="bg1"/>
                </a:solidFill>
              </a:rPr>
              <a:t>practical approaches </a:t>
            </a:r>
            <a:r>
              <a:rPr lang="en-US" altLang="en-US" sz="2000" dirty="0">
                <a:solidFill>
                  <a:schemeClr val="bg1"/>
                </a:solidFill>
              </a:rPr>
              <a:t>to reduce or manage </a:t>
            </a:r>
            <a:r>
              <a:rPr lang="en-IN" altLang="en-US" sz="2000" dirty="0">
                <a:solidFill>
                  <a:schemeClr val="bg1"/>
                </a:solidFill>
              </a:rPr>
              <a:t>unrelated business taxable income (</a:t>
            </a:r>
            <a:r>
              <a:rPr lang="en-US" altLang="en-US" sz="2000" dirty="0">
                <a:solidFill>
                  <a:schemeClr val="bg1"/>
                </a:solidFill>
              </a:rPr>
              <a:t>UBTI).</a:t>
            </a:r>
          </a:p>
          <a:p>
            <a:pPr lvl="0">
              <a:spcAft>
                <a:spcPts val="600"/>
              </a:spcAft>
              <a:buClr>
                <a:schemeClr val="tx2"/>
              </a:buClr>
              <a:buSzPct val="100000"/>
            </a:pPr>
            <a:endParaRPr lang="en-IN" altLang="en-US" sz="2000" dirty="0">
              <a:solidFill>
                <a:schemeClr val="bg1"/>
              </a:solidFill>
            </a:endParaRPr>
          </a:p>
          <a:p>
            <a:pPr marL="228600" lvl="0" indent="-228600">
              <a:spcAft>
                <a:spcPts val="600"/>
              </a:spcAft>
              <a:buClr>
                <a:schemeClr val="tx2"/>
              </a:buClr>
              <a:buSzPct val="100000"/>
              <a:buFont typeface="Wingdings" pitchFamily="2" charset="2"/>
              <a:buChar char="§"/>
            </a:pPr>
            <a:r>
              <a:rPr lang="en-US" altLang="en-US" sz="2000" dirty="0">
                <a:solidFill>
                  <a:schemeClr val="bg1"/>
                </a:solidFill>
              </a:rPr>
              <a:t>Review computing UBI.</a:t>
            </a:r>
            <a:endParaRPr lang="en-IN" altLang="en-US" sz="2000" dirty="0">
              <a:solidFill>
                <a:schemeClr val="bg1"/>
              </a:solidFill>
            </a:endParaRPr>
          </a:p>
        </p:txBody>
      </p:sp>
      <p:cxnSp>
        <p:nvCxnSpPr>
          <p:cNvPr id="4" name="Straight Connector 3">
            <a:extLst>
              <a:ext uri="{FF2B5EF4-FFF2-40B4-BE49-F238E27FC236}">
                <a16:creationId xmlns:a16="http://schemas.microsoft.com/office/drawing/2014/main" id="{2397607F-B338-0232-E497-1587C0B17C6A}"/>
              </a:ext>
            </a:extLst>
          </p:cNvPr>
          <p:cNvCxnSpPr>
            <a:cxnSpLocks/>
          </p:cNvCxnSpPr>
          <p:nvPr/>
        </p:nvCxnSpPr>
        <p:spPr>
          <a:xfrm>
            <a:off x="479175" y="1025088"/>
            <a:ext cx="11227302" cy="0"/>
          </a:xfrm>
          <a:prstGeom prst="line">
            <a:avLst/>
          </a:prstGeom>
          <a:ln w="38100">
            <a:gradFill flip="none" rotWithShape="1">
              <a:gsLst>
                <a:gs pos="46000">
                  <a:srgbClr val="FFE600"/>
                </a:gs>
                <a:gs pos="66000">
                  <a:srgbClr val="F43DFF"/>
                </a:gs>
                <a:gs pos="100000">
                  <a:srgbClr val="3AF7F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0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261AA-E938-14C8-3176-8DB133263DC0}"/>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E2C0494-AEF4-8167-12E2-8DFC142CDD4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8" name="Object 7" hidden="1">
                        <a:extLst>
                          <a:ext uri="{FF2B5EF4-FFF2-40B4-BE49-F238E27FC236}">
                            <a16:creationId xmlns:a16="http://schemas.microsoft.com/office/drawing/2014/main" id="{BE2C0494-AEF4-8167-12E2-8DFC142CDD40}"/>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25EAFA3D-2C5C-B90A-F578-081867B303AB}"/>
              </a:ext>
            </a:extLst>
          </p:cNvPr>
          <p:cNvSpPr>
            <a:spLocks noGrp="1"/>
          </p:cNvSpPr>
          <p:nvPr>
            <p:ph type="title"/>
          </p:nvPr>
        </p:nvSpPr>
        <p:spPr/>
        <p:txBody>
          <a:bodyPr/>
          <a:lstStyle/>
          <a:p>
            <a:r>
              <a:rPr lang="en-US" dirty="0"/>
              <a:t>UBI risk areas</a:t>
            </a:r>
            <a:br>
              <a:rPr lang="en-US" dirty="0"/>
            </a:br>
            <a:r>
              <a:rPr lang="en-US" dirty="0"/>
              <a:t>and strategic considerations </a:t>
            </a:r>
            <a:endParaRPr lang="en-IN" dirty="0"/>
          </a:p>
        </p:txBody>
      </p:sp>
    </p:spTree>
    <p:extLst>
      <p:ext uri="{BB962C8B-B14F-4D97-AF65-F5344CB8AC3E}">
        <p14:creationId xmlns:p14="http://schemas.microsoft.com/office/powerpoint/2010/main" val="751180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8E88-974B-AEF5-1D00-B95E830C0473}"/>
              </a:ext>
            </a:extLst>
          </p:cNvPr>
          <p:cNvSpPr>
            <a:spLocks noGrp="1"/>
          </p:cNvSpPr>
          <p:nvPr>
            <p:ph type="title"/>
          </p:nvPr>
        </p:nvSpPr>
        <p:spPr>
          <a:xfrm>
            <a:off x="485523" y="382588"/>
            <a:ext cx="11224347" cy="638175"/>
          </a:xfrm>
        </p:spPr>
        <p:txBody>
          <a:bodyPr/>
          <a:lstStyle/>
          <a:p>
            <a:r>
              <a:rPr lang="en-US" dirty="0"/>
              <a:t>Excessive UBTI</a:t>
            </a:r>
          </a:p>
          <a:p>
            <a:endParaRPr lang="en-US" dirty="0"/>
          </a:p>
        </p:txBody>
      </p:sp>
      <p:sp>
        <p:nvSpPr>
          <p:cNvPr id="6" name="Content Placeholder 5">
            <a:extLst>
              <a:ext uri="{FF2B5EF4-FFF2-40B4-BE49-F238E27FC236}">
                <a16:creationId xmlns:a16="http://schemas.microsoft.com/office/drawing/2014/main" id="{8439B195-C853-386D-643B-E673A20E2699}"/>
              </a:ext>
            </a:extLst>
          </p:cNvPr>
          <p:cNvSpPr>
            <a:spLocks noGrp="1"/>
          </p:cNvSpPr>
          <p:nvPr>
            <p:ph sz="quarter" idx="16"/>
          </p:nvPr>
        </p:nvSpPr>
        <p:spPr>
          <a:xfrm>
            <a:off x="485520" y="1411287"/>
            <a:ext cx="5356800" cy="4638675"/>
          </a:xfrm>
        </p:spPr>
        <p:txBody>
          <a:bodyPr/>
          <a:lstStyle/>
          <a:p>
            <a:r>
              <a:rPr lang="en-US" altLang="en-US" dirty="0"/>
              <a:t>A substantial nonexempt purpose can jeopardize the tax-exempt status of an organization.</a:t>
            </a:r>
          </a:p>
          <a:p>
            <a:r>
              <a:rPr lang="en-US" dirty="0"/>
              <a:t>There is no bright-line test to determine when an unrelated business activity becomes so pervasive that it is no longer incidental and instead becomes substantial.</a:t>
            </a:r>
          </a:p>
          <a:p>
            <a:endParaRPr lang="en-US" dirty="0"/>
          </a:p>
          <a:p>
            <a:endParaRPr lang="en-US" dirty="0"/>
          </a:p>
          <a:p>
            <a:r>
              <a:rPr lang="en-US" dirty="0"/>
              <a:t>Consider the amount of income derived from the UBTI activity compared with the total income.</a:t>
            </a:r>
          </a:p>
          <a:p>
            <a:r>
              <a:rPr lang="en-US" dirty="0"/>
              <a:t>Compare the amount of expenditures for the UBTI activity with the total expenditures.</a:t>
            </a:r>
          </a:p>
          <a:p>
            <a:r>
              <a:rPr lang="en-US" dirty="0"/>
              <a:t>The amount of time the organization’s employees devote to the UBTI activity can be compared with the total hours worked.</a:t>
            </a:r>
          </a:p>
          <a:p>
            <a:endParaRPr lang="en-US" dirty="0"/>
          </a:p>
        </p:txBody>
      </p:sp>
      <p:pic>
        <p:nvPicPr>
          <p:cNvPr id="13" name="Picture 12" descr="A person standing on a sidewalk holding a phone&#10;&#10;AI-generated content may be incorrect.">
            <a:extLst>
              <a:ext uri="{FF2B5EF4-FFF2-40B4-BE49-F238E27FC236}">
                <a16:creationId xmlns:a16="http://schemas.microsoft.com/office/drawing/2014/main" id="{7E9F7922-F9AC-FDDD-AB8F-A34228C9534B}"/>
              </a:ext>
            </a:extLst>
          </p:cNvPr>
          <p:cNvPicPr>
            <a:picLocks noChangeAspect="1"/>
          </p:cNvPicPr>
          <p:nvPr/>
        </p:nvPicPr>
        <p:blipFill rotWithShape="1">
          <a:blip r:embed="rId2"/>
          <a:srcRect l="29360" r="20754" b="2"/>
          <a:stretch>
            <a:fillRect/>
          </a:stretch>
        </p:blipFill>
        <p:spPr>
          <a:xfrm>
            <a:off x="7557169" y="1411287"/>
            <a:ext cx="3253004" cy="4352544"/>
          </a:xfrm>
          <a:prstGeom prst="rect">
            <a:avLst/>
          </a:prstGeom>
          <a:noFill/>
        </p:spPr>
      </p:pic>
      <p:sp>
        <p:nvSpPr>
          <p:cNvPr id="3" name="Rectangle: Rounded Corners 2">
            <a:extLst>
              <a:ext uri="{FF2B5EF4-FFF2-40B4-BE49-F238E27FC236}">
                <a16:creationId xmlns:a16="http://schemas.microsoft.com/office/drawing/2014/main" id="{B47CC1FD-F50A-F6E6-D065-DDD8F68ADF17}"/>
              </a:ext>
            </a:extLst>
          </p:cNvPr>
          <p:cNvSpPr/>
          <p:nvPr/>
        </p:nvSpPr>
        <p:spPr>
          <a:xfrm>
            <a:off x="482131" y="3008743"/>
            <a:ext cx="4457381"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600" b="1" dirty="0">
                <a:solidFill>
                  <a:schemeClr val="bg1"/>
                </a:solidFill>
                <a:latin typeface="EYInterstate" panose="02000503020000020004" pitchFamily="2" charset="0"/>
                <a:ea typeface="等线"/>
              </a:rPr>
              <a:t>A facts-and-circumstances determination:</a:t>
            </a:r>
          </a:p>
        </p:txBody>
      </p:sp>
    </p:spTree>
    <p:extLst>
      <p:ext uri="{BB962C8B-B14F-4D97-AF65-F5344CB8AC3E}">
        <p14:creationId xmlns:p14="http://schemas.microsoft.com/office/powerpoint/2010/main" val="208689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D0090-CBED-61CB-7DB6-3CBFB665D838}"/>
              </a:ext>
            </a:extLst>
          </p:cNvPr>
          <p:cNvSpPr>
            <a:spLocks noGrp="1"/>
          </p:cNvSpPr>
          <p:nvPr>
            <p:ph type="title"/>
          </p:nvPr>
        </p:nvSpPr>
        <p:spPr/>
        <p:txBody>
          <a:bodyPr/>
          <a:lstStyle/>
          <a:p>
            <a:r>
              <a:rPr lang="en-US" dirty="0"/>
              <a:t>How to Manage UBTI</a:t>
            </a:r>
          </a:p>
        </p:txBody>
      </p:sp>
      <p:sp>
        <p:nvSpPr>
          <p:cNvPr id="3" name="Text Placeholder 10">
            <a:extLst>
              <a:ext uri="{FF2B5EF4-FFF2-40B4-BE49-F238E27FC236}">
                <a16:creationId xmlns:a16="http://schemas.microsoft.com/office/drawing/2014/main" id="{4EEC7537-140A-7F00-A93E-61DEF367FF71}"/>
              </a:ext>
            </a:extLst>
          </p:cNvPr>
          <p:cNvSpPr>
            <a:spLocks noGrp="1"/>
          </p:cNvSpPr>
          <p:nvPr/>
        </p:nvSpPr>
        <p:spPr>
          <a:xfrm>
            <a:off x="649250" y="2035162"/>
            <a:ext cx="4457380" cy="1000150"/>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buNone/>
            </a:pPr>
            <a:r>
              <a:rPr lang="en-US" sz="1600" b="1" dirty="0"/>
              <a:t>Investment structuring</a:t>
            </a:r>
          </a:p>
          <a:p>
            <a:pPr marL="0" indent="0">
              <a:buNone/>
            </a:pPr>
            <a:r>
              <a:rPr lang="en-US" sz="1600" dirty="0"/>
              <a:t>Select investment vehicles and structures that </a:t>
            </a:r>
            <a:r>
              <a:rPr lang="en-US" sz="1600" spc="-20" dirty="0"/>
              <a:t>limit the exposure to operating income and debt-</a:t>
            </a:r>
            <a:r>
              <a:rPr lang="en-US" sz="1600" dirty="0"/>
              <a:t>financed activities.</a:t>
            </a:r>
          </a:p>
        </p:txBody>
      </p:sp>
      <p:sp>
        <p:nvSpPr>
          <p:cNvPr id="4" name="Text Placeholder 10">
            <a:extLst>
              <a:ext uri="{FF2B5EF4-FFF2-40B4-BE49-F238E27FC236}">
                <a16:creationId xmlns:a16="http://schemas.microsoft.com/office/drawing/2014/main" id="{A7BCE563-1917-2FDF-50E5-E1D35910C6B4}"/>
              </a:ext>
            </a:extLst>
          </p:cNvPr>
          <p:cNvSpPr txBox="1">
            <a:spLocks/>
          </p:cNvSpPr>
          <p:nvPr/>
        </p:nvSpPr>
        <p:spPr>
          <a:xfrm>
            <a:off x="641994" y="3442945"/>
            <a:ext cx="4368154" cy="1000150"/>
          </a:xfrm>
          <a:prstGeom prst="rect">
            <a:avLst/>
          </a:prstGeom>
        </p:spPr>
        <p:txBody>
          <a:bodyPr vert="horz" lIns="0" tIns="0" rIns="0" bIns="0" rtlCol="0" anchor="t" anchorCtr="0">
            <a:noAutofit/>
          </a:bodyPr>
          <a:lstStyle>
            <a:defPPr>
              <a:defRPr lang="en-US"/>
            </a:defPPr>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buFont typeface="Wingdings" pitchFamily="2" charset="2"/>
              <a:buNone/>
            </a:pPr>
            <a:r>
              <a:rPr lang="en-US" sz="1600" b="1" dirty="0"/>
              <a:t>Use of blockers</a:t>
            </a:r>
          </a:p>
          <a:p>
            <a:pPr marL="0" indent="0">
              <a:buFont typeface="Wingdings" pitchFamily="2" charset="2"/>
              <a:buNone/>
            </a:pPr>
            <a:r>
              <a:rPr lang="en-US" sz="1600" spc="-20" dirty="0"/>
              <a:t>Evaluate the use of domestic or offshore blocker </a:t>
            </a:r>
            <a:r>
              <a:rPr lang="en-US" sz="1600" dirty="0"/>
              <a:t>entities to constrain UBTI and manage the compliance obligations.</a:t>
            </a:r>
          </a:p>
        </p:txBody>
      </p:sp>
      <p:sp>
        <p:nvSpPr>
          <p:cNvPr id="5" name="Text Placeholder 10">
            <a:extLst>
              <a:ext uri="{FF2B5EF4-FFF2-40B4-BE49-F238E27FC236}">
                <a16:creationId xmlns:a16="http://schemas.microsoft.com/office/drawing/2014/main" id="{A9DB88C5-C027-7EDB-278D-DEFF1EB0A362}"/>
              </a:ext>
            </a:extLst>
          </p:cNvPr>
          <p:cNvSpPr txBox="1">
            <a:spLocks/>
          </p:cNvSpPr>
          <p:nvPr/>
        </p:nvSpPr>
        <p:spPr>
          <a:xfrm>
            <a:off x="641994" y="4850728"/>
            <a:ext cx="4368154" cy="1000150"/>
          </a:xfrm>
          <a:prstGeom prst="rect">
            <a:avLst/>
          </a:prstGeom>
        </p:spPr>
        <p:txBody>
          <a:bodyPr vert="horz" lIns="0" tIns="0" rIns="0" bIns="0" rtlCol="0" anchor="t" anchorCtr="0">
            <a:noAutofit/>
          </a:bodyPr>
          <a:lstStyle>
            <a:defPPr>
              <a:defRPr lang="en-US"/>
            </a:defPPr>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buFont typeface="Wingdings" pitchFamily="2" charset="2"/>
              <a:buNone/>
            </a:pPr>
            <a:r>
              <a:rPr lang="en-US" sz="1600" b="1" dirty="0"/>
              <a:t>Portfolio allocation considerations</a:t>
            </a:r>
          </a:p>
          <a:p>
            <a:pPr marL="0" indent="0">
              <a:buFont typeface="Wingdings" pitchFamily="2" charset="2"/>
              <a:buNone/>
            </a:pPr>
            <a:r>
              <a:rPr lang="en-US" sz="1600" dirty="0"/>
              <a:t>Balance the return objectives with the UBTI risk </a:t>
            </a:r>
            <a:r>
              <a:rPr lang="en-US" sz="1600" spc="-20" dirty="0"/>
              <a:t>by monitoring exposure across the asset classes, </a:t>
            </a:r>
            <a:r>
              <a:rPr lang="en-US" sz="1600" dirty="0"/>
              <a:t>strategies and jurisdictions.</a:t>
            </a:r>
          </a:p>
        </p:txBody>
      </p:sp>
      <p:pic>
        <p:nvPicPr>
          <p:cNvPr id="6" name="Picture 2">
            <a:extLst>
              <a:ext uri="{FF2B5EF4-FFF2-40B4-BE49-F238E27FC236}">
                <a16:creationId xmlns:a16="http://schemas.microsoft.com/office/drawing/2014/main" id="{CAD4BF65-7620-5637-5ABB-B08D0B417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097" y="1407331"/>
            <a:ext cx="3648075" cy="463908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396CD88A-5189-D77D-1B32-AF6F2C4F0338}"/>
              </a:ext>
            </a:extLst>
          </p:cNvPr>
          <p:cNvCxnSpPr/>
          <p:nvPr/>
        </p:nvCxnSpPr>
        <p:spPr>
          <a:xfrm>
            <a:off x="6380043" y="1744876"/>
            <a:ext cx="0" cy="4106002"/>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8FB1C613-E4AB-FA11-EF0B-96C99121F20A}"/>
              </a:ext>
            </a:extLst>
          </p:cNvPr>
          <p:cNvSpPr/>
          <p:nvPr/>
        </p:nvSpPr>
        <p:spPr>
          <a:xfrm>
            <a:off x="485520" y="1393103"/>
            <a:ext cx="4457381"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600" b="1" dirty="0">
                <a:solidFill>
                  <a:schemeClr val="bg1"/>
                </a:solidFill>
                <a:latin typeface="EYInterstate" panose="02000503020000020004" pitchFamily="2" charset="0"/>
                <a:ea typeface="等线"/>
              </a:rPr>
              <a:t>Key approaches for tax‑exempt investors</a:t>
            </a:r>
          </a:p>
        </p:txBody>
      </p:sp>
    </p:spTree>
    <p:extLst>
      <p:ext uri="{BB962C8B-B14F-4D97-AF65-F5344CB8AC3E}">
        <p14:creationId xmlns:p14="http://schemas.microsoft.com/office/powerpoint/2010/main" val="1447996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94A1-488C-C2D7-7FF8-4EBBF9CB55F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BA04D96-FEEB-EFA0-73B7-D1AB8FC5FA92}"/>
              </a:ext>
            </a:extLst>
          </p:cNvPr>
          <p:cNvSpPr>
            <a:spLocks noGrp="1"/>
          </p:cNvSpPr>
          <p:nvPr>
            <p:ph type="title"/>
          </p:nvPr>
        </p:nvSpPr>
        <p:spPr>
          <a:xfrm>
            <a:off x="485523" y="382588"/>
            <a:ext cx="11224347" cy="638175"/>
          </a:xfrm>
        </p:spPr>
        <p:txBody>
          <a:bodyPr/>
          <a:lstStyle/>
          <a:p>
            <a:r>
              <a:rPr lang="en-US" dirty="0"/>
              <a:t>Unrelated activity entity choices</a:t>
            </a:r>
            <a:br>
              <a:rPr lang="en-US" dirty="0"/>
            </a:br>
            <a:endParaRPr lang="en-US" dirty="0"/>
          </a:p>
        </p:txBody>
      </p:sp>
      <p:sp>
        <p:nvSpPr>
          <p:cNvPr id="8" name="Content Placeholder 7">
            <a:extLst>
              <a:ext uri="{FF2B5EF4-FFF2-40B4-BE49-F238E27FC236}">
                <a16:creationId xmlns:a16="http://schemas.microsoft.com/office/drawing/2014/main" id="{1765B22A-3ED8-BE26-F0DC-2815B1B342BF}"/>
              </a:ext>
            </a:extLst>
          </p:cNvPr>
          <p:cNvSpPr>
            <a:spLocks noGrp="1"/>
          </p:cNvSpPr>
          <p:nvPr>
            <p:ph sz="quarter" idx="16"/>
          </p:nvPr>
        </p:nvSpPr>
        <p:spPr>
          <a:xfrm>
            <a:off x="485520" y="1411287"/>
            <a:ext cx="5458080" cy="4638675"/>
          </a:xfrm>
        </p:spPr>
        <p:txBody>
          <a:bodyPr/>
          <a:lstStyle/>
          <a:p>
            <a:pPr lvl="0"/>
            <a:r>
              <a:rPr lang="en-US" altLang="en-US" dirty="0"/>
              <a:t>Operate in existing exempt organization:</a:t>
            </a:r>
          </a:p>
          <a:p>
            <a:pPr lvl="1"/>
            <a:r>
              <a:rPr lang="en-US" altLang="en-US" dirty="0"/>
              <a:t>How much is too much?</a:t>
            </a:r>
          </a:p>
          <a:p>
            <a:pPr lvl="0"/>
            <a:r>
              <a:rPr lang="en-US" altLang="en-US" dirty="0"/>
              <a:t>Separate for liability protection, governance and independence:</a:t>
            </a:r>
          </a:p>
          <a:p>
            <a:pPr lvl="1"/>
            <a:r>
              <a:rPr lang="en-US" altLang="en-US" dirty="0"/>
              <a:t>Single-member limited liability company (disregarded)</a:t>
            </a:r>
          </a:p>
          <a:p>
            <a:pPr lvl="1"/>
            <a:r>
              <a:rPr lang="en-US" altLang="en-US" dirty="0"/>
              <a:t>Taxable corporation:</a:t>
            </a:r>
          </a:p>
          <a:p>
            <a:pPr lvl="2"/>
            <a:r>
              <a:rPr lang="en-US" altLang="en-US" dirty="0"/>
              <a:t>Protects exempt status</a:t>
            </a:r>
          </a:p>
          <a:p>
            <a:pPr lvl="2"/>
            <a:r>
              <a:rPr lang="en-US" altLang="en-US" dirty="0"/>
              <a:t>Requires separate tax return</a:t>
            </a:r>
          </a:p>
          <a:p>
            <a:endParaRPr lang="en-US" dirty="0"/>
          </a:p>
        </p:txBody>
      </p:sp>
      <p:pic>
        <p:nvPicPr>
          <p:cNvPr id="8194" name="Picture 2" descr="A group of people sitting around a table&#10;&#10;AI-generated content may be incorrect.">
            <a:extLst>
              <a:ext uri="{FF2B5EF4-FFF2-40B4-BE49-F238E27FC236}">
                <a16:creationId xmlns:a16="http://schemas.microsoft.com/office/drawing/2014/main" id="{C7AAC898-6BB2-20B9-5CEE-18A43510C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656" y="2907021"/>
            <a:ext cx="4114800" cy="30670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58F26E1-8AC4-E1B2-AC37-90B679100DBD}"/>
              </a:ext>
            </a:extLst>
          </p:cNvPr>
          <p:cNvGrpSpPr/>
          <p:nvPr/>
        </p:nvGrpSpPr>
        <p:grpSpPr>
          <a:xfrm>
            <a:off x="6962656" y="2907021"/>
            <a:ext cx="4114800" cy="2962068"/>
            <a:chOff x="0" y="1133475"/>
            <a:chExt cx="6637867" cy="4962525"/>
          </a:xfrm>
        </p:grpSpPr>
        <p:sp>
          <p:nvSpPr>
            <p:cNvPr id="5" name="Freeform: Shape 4">
              <a:extLst>
                <a:ext uri="{FF2B5EF4-FFF2-40B4-BE49-F238E27FC236}">
                  <a16:creationId xmlns:a16="http://schemas.microsoft.com/office/drawing/2014/main" id="{59334982-3B0E-A61F-77D1-41579F44222D}"/>
                </a:ext>
              </a:extLst>
            </p:cNvPr>
            <p:cNvSpPr/>
            <p:nvPr/>
          </p:nvSpPr>
          <p:spPr>
            <a:xfrm>
              <a:off x="1164695" y="1617661"/>
              <a:ext cx="4308477" cy="4308477"/>
            </a:xfrm>
            <a:custGeom>
              <a:avLst/>
              <a:gdLst>
                <a:gd name="connsiteX0" fmla="*/ 1968501 w 3937002"/>
                <a:gd name="connsiteY0" fmla="*/ 0 h 3937002"/>
                <a:gd name="connsiteX1" fmla="*/ 3937002 w 3937002"/>
                <a:gd name="connsiteY1" fmla="*/ 1968501 h 3937002"/>
                <a:gd name="connsiteX2" fmla="*/ 1968501 w 3937002"/>
                <a:gd name="connsiteY2" fmla="*/ 3937002 h 3937002"/>
                <a:gd name="connsiteX3" fmla="*/ 0 w 3937002"/>
                <a:gd name="connsiteY3" fmla="*/ 1968501 h 3937002"/>
                <a:gd name="connsiteX4" fmla="*/ 1968501 w 3937002"/>
                <a:gd name="connsiteY4" fmla="*/ 0 h 393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2" h="3937002">
                  <a:moveTo>
                    <a:pt x="1968501" y="0"/>
                  </a:moveTo>
                  <a:cubicBezTo>
                    <a:pt x="3055674" y="0"/>
                    <a:pt x="3937002" y="881328"/>
                    <a:pt x="3937002" y="1968501"/>
                  </a:cubicBezTo>
                  <a:cubicBezTo>
                    <a:pt x="3937002" y="3055674"/>
                    <a:pt x="3055674" y="3937002"/>
                    <a:pt x="1968501" y="3937002"/>
                  </a:cubicBezTo>
                  <a:cubicBezTo>
                    <a:pt x="881328" y="3937002"/>
                    <a:pt x="0" y="3055674"/>
                    <a:pt x="0" y="1968501"/>
                  </a:cubicBezTo>
                  <a:cubicBezTo>
                    <a:pt x="0" y="881328"/>
                    <a:pt x="881328" y="0"/>
                    <a:pt x="1968501" y="0"/>
                  </a:cubicBezTo>
                  <a:close/>
                </a:path>
              </a:pathLst>
            </a:custGeom>
            <a:noFill/>
            <a:ln w="76200" cap="flat" cmpd="sng" algn="ctr">
              <a:solidFill>
                <a:srgbClr val="FFFFFF">
                  <a:alpha val="80000"/>
                </a:srgbClr>
              </a:solidFill>
              <a:prstDash val="solid"/>
            </a:ln>
            <a:effectLst/>
          </p:spPr>
          <p:txBody>
            <a:bodyPr wrap="square"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FFFF"/>
                </a:solidFill>
                <a:effectLst/>
                <a:uLnTx/>
                <a:uFillTx/>
                <a:latin typeface="EYInterstate Light"/>
                <a:ea typeface="+mn-ea"/>
                <a:cs typeface="+mn-cs"/>
              </a:endParaRPr>
            </a:p>
          </p:txBody>
        </p:sp>
        <p:sp>
          <p:nvSpPr>
            <p:cNvPr id="6" name="Freeform: Shape 5">
              <a:extLst>
                <a:ext uri="{FF2B5EF4-FFF2-40B4-BE49-F238E27FC236}">
                  <a16:creationId xmlns:a16="http://schemas.microsoft.com/office/drawing/2014/main" id="{15B47532-7FED-DDD2-4F73-537CBB6861E2}"/>
                </a:ext>
              </a:extLst>
            </p:cNvPr>
            <p:cNvSpPr/>
            <p:nvPr/>
          </p:nvSpPr>
          <p:spPr>
            <a:xfrm>
              <a:off x="0" y="1133475"/>
              <a:ext cx="6637867" cy="4962525"/>
            </a:xfrm>
            <a:custGeom>
              <a:avLst/>
              <a:gdLst>
                <a:gd name="connsiteX0" fmla="*/ 0 w 6637867"/>
                <a:gd name="connsiteY0" fmla="*/ 0 h 4962525"/>
                <a:gd name="connsiteX1" fmla="*/ 6637867 w 6637867"/>
                <a:gd name="connsiteY1" fmla="*/ 0 h 4962525"/>
                <a:gd name="connsiteX2" fmla="*/ 6637867 w 6637867"/>
                <a:gd name="connsiteY2" fmla="*/ 4962525 h 4962525"/>
                <a:gd name="connsiteX3" fmla="*/ 0 w 6637867"/>
                <a:gd name="connsiteY3" fmla="*/ 4962525 h 4962525"/>
                <a:gd name="connsiteX4" fmla="*/ 0 w 6637867"/>
                <a:gd name="connsiteY4" fmla="*/ 0 h 4962525"/>
                <a:gd name="connsiteX5" fmla="*/ 3318934 w 6637867"/>
                <a:gd name="connsiteY5" fmla="*/ 654049 h 4962525"/>
                <a:gd name="connsiteX6" fmla="*/ 1350433 w 6637867"/>
                <a:gd name="connsiteY6" fmla="*/ 2622550 h 4962525"/>
                <a:gd name="connsiteX7" fmla="*/ 3318934 w 6637867"/>
                <a:gd name="connsiteY7" fmla="*/ 4591051 h 4962525"/>
                <a:gd name="connsiteX8" fmla="*/ 5287435 w 6637867"/>
                <a:gd name="connsiteY8" fmla="*/ 2622550 h 4962525"/>
                <a:gd name="connsiteX9" fmla="*/ 3318934 w 6637867"/>
                <a:gd name="connsiteY9" fmla="*/ 654049 h 49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37867" h="4962525">
                  <a:moveTo>
                    <a:pt x="0" y="0"/>
                  </a:moveTo>
                  <a:lnTo>
                    <a:pt x="6637867" y="0"/>
                  </a:lnTo>
                  <a:lnTo>
                    <a:pt x="6637867" y="4962525"/>
                  </a:lnTo>
                  <a:lnTo>
                    <a:pt x="0" y="4962525"/>
                  </a:lnTo>
                  <a:lnTo>
                    <a:pt x="0" y="0"/>
                  </a:lnTo>
                  <a:close/>
                  <a:moveTo>
                    <a:pt x="3318934" y="654049"/>
                  </a:moveTo>
                  <a:cubicBezTo>
                    <a:pt x="2231761" y="654049"/>
                    <a:pt x="1350433" y="1535377"/>
                    <a:pt x="1350433" y="2622550"/>
                  </a:cubicBezTo>
                  <a:cubicBezTo>
                    <a:pt x="1350433" y="3709723"/>
                    <a:pt x="2231761" y="4591051"/>
                    <a:pt x="3318934" y="4591051"/>
                  </a:cubicBezTo>
                  <a:cubicBezTo>
                    <a:pt x="4406107" y="4591051"/>
                    <a:pt x="5287435" y="3709723"/>
                    <a:pt x="5287435" y="2622550"/>
                  </a:cubicBezTo>
                  <a:cubicBezTo>
                    <a:pt x="5287435" y="1535377"/>
                    <a:pt x="4406107" y="654049"/>
                    <a:pt x="3318934" y="654049"/>
                  </a:cubicBezTo>
                  <a:close/>
                </a:path>
              </a:pathLst>
            </a:custGeom>
            <a:solidFill>
              <a:schemeClr val="tx1">
                <a:alpha val="70000"/>
              </a:schemeClr>
            </a:solidFill>
            <a:ln w="9525" cap="flat" cmpd="sng" algn="ctr">
              <a:noFill/>
              <a:prstDash val="solid"/>
            </a:ln>
            <a:effectLst/>
          </p:spPr>
          <p:txBody>
            <a:bodyPr wrap="square"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FFFF"/>
                </a:solidFill>
                <a:effectLst/>
                <a:uLnTx/>
                <a:uFillTx/>
                <a:latin typeface="EYInterstate Light"/>
                <a:ea typeface="+mn-ea"/>
                <a:cs typeface="+mn-cs"/>
              </a:endParaRPr>
            </a:p>
          </p:txBody>
        </p:sp>
      </p:grpSp>
    </p:spTree>
    <p:extLst>
      <p:ext uri="{BB962C8B-B14F-4D97-AF65-F5344CB8AC3E}">
        <p14:creationId xmlns:p14="http://schemas.microsoft.com/office/powerpoint/2010/main" val="1600299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3AB3-3DEA-A41E-966F-D015CCDBEA8A}"/>
              </a:ext>
            </a:extLst>
          </p:cNvPr>
          <p:cNvSpPr>
            <a:spLocks noGrp="1"/>
          </p:cNvSpPr>
          <p:nvPr>
            <p:ph type="title"/>
          </p:nvPr>
        </p:nvSpPr>
        <p:spPr/>
        <p:txBody>
          <a:bodyPr/>
          <a:lstStyle/>
          <a:p>
            <a:r>
              <a:rPr lang="en-US" dirty="0"/>
              <a:t>IRS audit readiness </a:t>
            </a:r>
          </a:p>
        </p:txBody>
      </p:sp>
      <p:grpSp>
        <p:nvGrpSpPr>
          <p:cNvPr id="4" name="Group 3">
            <a:extLst>
              <a:ext uri="{FF2B5EF4-FFF2-40B4-BE49-F238E27FC236}">
                <a16:creationId xmlns:a16="http://schemas.microsoft.com/office/drawing/2014/main" id="{4F8E7245-3D34-4091-D946-0872FA1E1C12}"/>
              </a:ext>
            </a:extLst>
          </p:cNvPr>
          <p:cNvGrpSpPr/>
          <p:nvPr/>
        </p:nvGrpSpPr>
        <p:grpSpPr>
          <a:xfrm>
            <a:off x="499276" y="2214727"/>
            <a:ext cx="5468387" cy="3825030"/>
            <a:chOff x="6345533" y="747125"/>
            <a:chExt cx="5082598" cy="1826303"/>
          </a:xfrm>
        </p:grpSpPr>
        <p:grpSp>
          <p:nvGrpSpPr>
            <p:cNvPr id="5" name="Group 4">
              <a:extLst>
                <a:ext uri="{FF2B5EF4-FFF2-40B4-BE49-F238E27FC236}">
                  <a16:creationId xmlns:a16="http://schemas.microsoft.com/office/drawing/2014/main" id="{B8B74664-8778-76A0-CE43-879EE41D680E}"/>
                </a:ext>
              </a:extLst>
            </p:cNvPr>
            <p:cNvGrpSpPr/>
            <p:nvPr/>
          </p:nvGrpSpPr>
          <p:grpSpPr>
            <a:xfrm>
              <a:off x="6345534" y="1379337"/>
              <a:ext cx="5055881" cy="561879"/>
              <a:chOff x="-243858" y="4411379"/>
              <a:chExt cx="5055881" cy="561879"/>
            </a:xfrm>
          </p:grpSpPr>
          <p:sp>
            <p:nvSpPr>
              <p:cNvPr id="27" name="Rectangle: Top Corners Rounded 26">
                <a:extLst>
                  <a:ext uri="{FF2B5EF4-FFF2-40B4-BE49-F238E27FC236}">
                    <a16:creationId xmlns:a16="http://schemas.microsoft.com/office/drawing/2014/main" id="{8050D0F4-D00F-73FB-A32D-9652D6572EC0}"/>
                  </a:ext>
                </a:extLst>
              </p:cNvPr>
              <p:cNvSpPr/>
              <p:nvPr/>
            </p:nvSpPr>
            <p:spPr>
              <a:xfrm rot="5400000">
                <a:off x="2646272" y="2807507"/>
                <a:ext cx="561879" cy="3769623"/>
              </a:xfrm>
              <a:prstGeom prst="round2SameRect">
                <a:avLst>
                  <a:gd name="adj1" fmla="val 50000"/>
                  <a:gd name="adj2" fmla="val 0"/>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marR="0" lvl="0" indent="-252000" algn="l" defTabSz="914400" rtl="0" eaLnBrk="1" fontAlgn="auto" latinLnBrk="0" hangingPunct="1">
                  <a:lnSpc>
                    <a:spcPct val="90000"/>
                  </a:lnSpc>
                  <a:spcBef>
                    <a:spcPts val="400"/>
                  </a:spcBef>
                  <a:spcAft>
                    <a:spcPts val="400"/>
                  </a:spcAft>
                  <a:buClr>
                    <a:srgbClr val="FFE600"/>
                  </a:buClr>
                  <a:buSzTx/>
                  <a:buFont typeface="Wingdings" pitchFamily="2" charset="2"/>
                  <a:buChar char="§"/>
                  <a:tabLst/>
                  <a:defRPr/>
                </a:pPr>
                <a:endParaRPr kumimoji="0" lang="en-CA" sz="2000" b="0" i="0" u="none" strike="noStrike" kern="1200" cap="none" spc="0" normalizeH="0" baseline="0" noProof="0" dirty="0">
                  <a:ln>
                    <a:noFill/>
                  </a:ln>
                  <a:solidFill>
                    <a:srgbClr val="1A1A24"/>
                  </a:solidFill>
                  <a:effectLst/>
                  <a:uLnTx/>
                  <a:uFillTx/>
                  <a:latin typeface="EYInterstate Light"/>
                  <a:ea typeface="+mn-ea"/>
                  <a:cs typeface="+mn-cs"/>
                </a:endParaRPr>
              </a:p>
            </p:txBody>
          </p:sp>
          <p:sp>
            <p:nvSpPr>
              <p:cNvPr id="28" name="Rectangle 27">
                <a:extLst>
                  <a:ext uri="{FF2B5EF4-FFF2-40B4-BE49-F238E27FC236}">
                    <a16:creationId xmlns:a16="http://schemas.microsoft.com/office/drawing/2014/main" id="{91A25724-B1CE-F989-B19E-B04105717D04}"/>
                  </a:ext>
                </a:extLst>
              </p:cNvPr>
              <p:cNvSpPr/>
              <p:nvPr/>
            </p:nvSpPr>
            <p:spPr>
              <a:xfrm rot="5400000">
                <a:off x="118332" y="4049189"/>
                <a:ext cx="561879" cy="1286260"/>
              </a:xfrm>
              <a:prstGeom prst="rect">
                <a:avLst/>
              </a:prstGeom>
              <a:noFill/>
              <a:ln w="6350">
                <a:solidFill>
                  <a:srgbClr val="747480"/>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600"/>
                  </a:spcAft>
                  <a:buClrTx/>
                  <a:buSzTx/>
                  <a:buFontTx/>
                  <a:buNone/>
                  <a:tabLst/>
                  <a:defRPr/>
                </a:pPr>
                <a:r>
                  <a:rPr kumimoji="0" lang="en-IN" sz="1200" b="1"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Governance and oversight</a:t>
                </a:r>
              </a:p>
            </p:txBody>
          </p:sp>
          <p:sp>
            <p:nvSpPr>
              <p:cNvPr id="29" name="Rectangle 28">
                <a:extLst>
                  <a:ext uri="{FF2B5EF4-FFF2-40B4-BE49-F238E27FC236}">
                    <a16:creationId xmlns:a16="http://schemas.microsoft.com/office/drawing/2014/main" id="{04666218-CD06-A197-2DAD-AE3B40EFA444}"/>
                  </a:ext>
                </a:extLst>
              </p:cNvPr>
              <p:cNvSpPr>
                <a:spLocks/>
              </p:cNvSpPr>
              <p:nvPr/>
            </p:nvSpPr>
            <p:spPr>
              <a:xfrm>
                <a:off x="1174001" y="4488731"/>
                <a:ext cx="3530794" cy="407174"/>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indent="-228600">
                  <a:spcAft>
                    <a:spcPts val="600"/>
                  </a:spcAft>
                  <a:buClr>
                    <a:schemeClr val="tx2"/>
                  </a:buClr>
                  <a:buSzPct val="100000"/>
                  <a:buFont typeface="Wingdings" pitchFamily="2" charset="2"/>
                  <a:buChar char="§"/>
                </a:pPr>
                <a:r>
                  <a:rPr lang="en-US" altLang="en-US" sz="1100" dirty="0">
                    <a:solidFill>
                      <a:schemeClr val="bg1"/>
                    </a:solidFill>
                  </a:rPr>
                  <a:t>Board awareness of UBTI risks</a:t>
                </a:r>
              </a:p>
              <a:p>
                <a:pPr lvl="1" indent="-228600">
                  <a:spcAft>
                    <a:spcPts val="600"/>
                  </a:spcAft>
                  <a:buClr>
                    <a:schemeClr val="tx2"/>
                  </a:buClr>
                  <a:buSzPct val="100000"/>
                  <a:buFont typeface="Wingdings" pitchFamily="2" charset="2"/>
                  <a:buChar char="§"/>
                </a:pPr>
                <a:r>
                  <a:rPr lang="en-US" altLang="en-US" sz="1100" dirty="0">
                    <a:solidFill>
                      <a:schemeClr val="bg1"/>
                    </a:solidFill>
                  </a:rPr>
                  <a:t>Internal controls to monitor UBTI-generating activities</a:t>
                </a:r>
              </a:p>
            </p:txBody>
          </p:sp>
        </p:grpSp>
        <p:grpSp>
          <p:nvGrpSpPr>
            <p:cNvPr id="6" name="Group 5">
              <a:extLst>
                <a:ext uri="{FF2B5EF4-FFF2-40B4-BE49-F238E27FC236}">
                  <a16:creationId xmlns:a16="http://schemas.microsoft.com/office/drawing/2014/main" id="{BBA036CC-6731-C89C-829B-0D602E1FE857}"/>
                </a:ext>
              </a:extLst>
            </p:cNvPr>
            <p:cNvGrpSpPr/>
            <p:nvPr/>
          </p:nvGrpSpPr>
          <p:grpSpPr>
            <a:xfrm>
              <a:off x="6345533" y="747125"/>
              <a:ext cx="5082598" cy="561879"/>
              <a:chOff x="-243859" y="3774161"/>
              <a:chExt cx="5082598" cy="561879"/>
            </a:xfrm>
          </p:grpSpPr>
          <p:sp>
            <p:nvSpPr>
              <p:cNvPr id="22" name="Rectangle: Top Corners Rounded 21">
                <a:extLst>
                  <a:ext uri="{FF2B5EF4-FFF2-40B4-BE49-F238E27FC236}">
                    <a16:creationId xmlns:a16="http://schemas.microsoft.com/office/drawing/2014/main" id="{FF903625-7658-C9B5-103A-85E48A677259}"/>
                  </a:ext>
                </a:extLst>
              </p:cNvPr>
              <p:cNvSpPr/>
              <p:nvPr/>
            </p:nvSpPr>
            <p:spPr>
              <a:xfrm rot="5400000">
                <a:off x="2658458" y="2155760"/>
                <a:ext cx="561879" cy="3798682"/>
              </a:xfrm>
              <a:prstGeom prst="round2SameRect">
                <a:avLst>
                  <a:gd name="adj1" fmla="val 50000"/>
                  <a:gd name="adj2" fmla="val 0"/>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marR="0" lvl="0" indent="-252000" algn="l" defTabSz="914400" rtl="0" eaLnBrk="1" fontAlgn="auto" latinLnBrk="0" hangingPunct="1">
                  <a:lnSpc>
                    <a:spcPct val="90000"/>
                  </a:lnSpc>
                  <a:spcBef>
                    <a:spcPts val="400"/>
                  </a:spcBef>
                  <a:spcAft>
                    <a:spcPts val="400"/>
                  </a:spcAft>
                  <a:buClr>
                    <a:srgbClr val="FFE600"/>
                  </a:buClr>
                  <a:buSzTx/>
                  <a:buFont typeface="Wingdings" pitchFamily="2" charset="2"/>
                  <a:buChar char="§"/>
                  <a:tabLst/>
                  <a:defRPr/>
                </a:pPr>
                <a:endParaRPr kumimoji="0" lang="en-CA" sz="2000" b="0" i="0" u="none" strike="noStrike" kern="1200" cap="none" spc="0" normalizeH="0" baseline="0" noProof="0" dirty="0">
                  <a:ln>
                    <a:noFill/>
                  </a:ln>
                  <a:solidFill>
                    <a:srgbClr val="1A1A24"/>
                  </a:solidFill>
                  <a:effectLst/>
                  <a:uLnTx/>
                  <a:uFillTx/>
                  <a:latin typeface="EYInterstate Light"/>
                  <a:ea typeface="+mn-ea"/>
                  <a:cs typeface="+mn-cs"/>
                </a:endParaRPr>
              </a:p>
            </p:txBody>
          </p:sp>
          <p:sp>
            <p:nvSpPr>
              <p:cNvPr id="23" name="Rectangle 22">
                <a:extLst>
                  <a:ext uri="{FF2B5EF4-FFF2-40B4-BE49-F238E27FC236}">
                    <a16:creationId xmlns:a16="http://schemas.microsoft.com/office/drawing/2014/main" id="{060CAD78-0C38-79EB-7221-EDECF76E5D41}"/>
                  </a:ext>
                </a:extLst>
              </p:cNvPr>
              <p:cNvSpPr/>
              <p:nvPr/>
            </p:nvSpPr>
            <p:spPr>
              <a:xfrm rot="5400000">
                <a:off x="118332" y="3411970"/>
                <a:ext cx="561879" cy="1286262"/>
              </a:xfrm>
              <a:prstGeom prst="rect">
                <a:avLst/>
              </a:prstGeom>
              <a:noFill/>
              <a:ln w="6350">
                <a:solidFill>
                  <a:srgbClr val="747480"/>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200" b="1"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Documentation</a:t>
                </a:r>
              </a:p>
            </p:txBody>
          </p:sp>
          <p:sp>
            <p:nvSpPr>
              <p:cNvPr id="24" name="Rectangle 23">
                <a:extLst>
                  <a:ext uri="{FF2B5EF4-FFF2-40B4-BE49-F238E27FC236}">
                    <a16:creationId xmlns:a16="http://schemas.microsoft.com/office/drawing/2014/main" id="{8592FC87-21FC-EF41-A22B-F8D4503D0CC6}"/>
                  </a:ext>
                </a:extLst>
              </p:cNvPr>
              <p:cNvSpPr>
                <a:spLocks/>
              </p:cNvSpPr>
              <p:nvPr/>
            </p:nvSpPr>
            <p:spPr>
              <a:xfrm>
                <a:off x="1154854" y="3860738"/>
                <a:ext cx="3530794" cy="407174"/>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indent="-228600">
                  <a:spcAft>
                    <a:spcPts val="600"/>
                  </a:spcAft>
                  <a:buClr>
                    <a:schemeClr val="tx2"/>
                  </a:buClr>
                  <a:buSzPct val="100000"/>
                  <a:buFont typeface="Wingdings" pitchFamily="2" charset="2"/>
                  <a:buChar char="§"/>
                </a:pPr>
                <a:r>
                  <a:rPr lang="en-US" altLang="en-US" sz="1100" dirty="0">
                    <a:solidFill>
                      <a:schemeClr val="bg1"/>
                    </a:solidFill>
                  </a:rPr>
                  <a:t>Clear records of income sources and business activities maintained</a:t>
                </a:r>
              </a:p>
              <a:p>
                <a:pPr lvl="1" indent="-228600">
                  <a:spcAft>
                    <a:spcPts val="600"/>
                  </a:spcAft>
                  <a:buClr>
                    <a:schemeClr val="tx2"/>
                  </a:buClr>
                  <a:buSzPct val="100000"/>
                  <a:buFont typeface="Wingdings" pitchFamily="2" charset="2"/>
                  <a:buChar char="§"/>
                </a:pPr>
                <a:r>
                  <a:rPr lang="en-US" altLang="en-US" sz="1100" dirty="0">
                    <a:solidFill>
                      <a:schemeClr val="bg1"/>
                    </a:solidFill>
                  </a:rPr>
                  <a:t>Separate books kept for exempt vs. non-exempt activities</a:t>
                </a:r>
              </a:p>
            </p:txBody>
          </p:sp>
        </p:grpSp>
        <p:grpSp>
          <p:nvGrpSpPr>
            <p:cNvPr id="8" name="Group 7">
              <a:extLst>
                <a:ext uri="{FF2B5EF4-FFF2-40B4-BE49-F238E27FC236}">
                  <a16:creationId xmlns:a16="http://schemas.microsoft.com/office/drawing/2014/main" id="{422344F7-0577-3987-808A-5D304074459F}"/>
                </a:ext>
              </a:extLst>
            </p:cNvPr>
            <p:cNvGrpSpPr/>
            <p:nvPr/>
          </p:nvGrpSpPr>
          <p:grpSpPr>
            <a:xfrm>
              <a:off x="6345533" y="2011549"/>
              <a:ext cx="5043222" cy="561879"/>
              <a:chOff x="-243859" y="5039048"/>
              <a:chExt cx="5043222" cy="561879"/>
            </a:xfrm>
          </p:grpSpPr>
          <p:sp>
            <p:nvSpPr>
              <p:cNvPr id="16" name="Rectangle: Top Corners Rounded 15">
                <a:extLst>
                  <a:ext uri="{FF2B5EF4-FFF2-40B4-BE49-F238E27FC236}">
                    <a16:creationId xmlns:a16="http://schemas.microsoft.com/office/drawing/2014/main" id="{7376A4A1-70CA-0E1D-D25A-41F673490417}"/>
                  </a:ext>
                </a:extLst>
              </p:cNvPr>
              <p:cNvSpPr/>
              <p:nvPr/>
            </p:nvSpPr>
            <p:spPr>
              <a:xfrm rot="5400000">
                <a:off x="2633612" y="3435176"/>
                <a:ext cx="561879" cy="3769623"/>
              </a:xfrm>
              <a:prstGeom prst="round2SameRect">
                <a:avLst>
                  <a:gd name="adj1" fmla="val 50000"/>
                  <a:gd name="adj2" fmla="val 0"/>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marR="0" lvl="0" indent="-252000" algn="l" defTabSz="914400" rtl="0" eaLnBrk="1" fontAlgn="auto" latinLnBrk="0" hangingPunct="1">
                  <a:lnSpc>
                    <a:spcPct val="90000"/>
                  </a:lnSpc>
                  <a:spcBef>
                    <a:spcPts val="400"/>
                  </a:spcBef>
                  <a:spcAft>
                    <a:spcPts val="400"/>
                  </a:spcAft>
                  <a:buClr>
                    <a:srgbClr val="FFE600"/>
                  </a:buClr>
                  <a:buSzTx/>
                  <a:buFont typeface="Wingdings" pitchFamily="2" charset="2"/>
                  <a:buChar char="§"/>
                  <a:tabLst/>
                  <a:defRPr/>
                </a:pPr>
                <a:endParaRPr kumimoji="0" lang="en-CA" sz="2000" b="0" i="0" u="none" strike="noStrike" kern="1200" cap="none" spc="0" normalizeH="0" baseline="0" noProof="0" dirty="0">
                  <a:ln>
                    <a:noFill/>
                  </a:ln>
                  <a:solidFill>
                    <a:srgbClr val="1A1A24"/>
                  </a:solidFill>
                  <a:effectLst/>
                  <a:uLnTx/>
                  <a:uFillTx/>
                  <a:latin typeface="EYInterstate Light"/>
                  <a:ea typeface="+mn-ea"/>
                  <a:cs typeface="+mn-cs"/>
                </a:endParaRPr>
              </a:p>
            </p:txBody>
          </p:sp>
          <p:sp>
            <p:nvSpPr>
              <p:cNvPr id="17" name="Rectangle 16">
                <a:extLst>
                  <a:ext uri="{FF2B5EF4-FFF2-40B4-BE49-F238E27FC236}">
                    <a16:creationId xmlns:a16="http://schemas.microsoft.com/office/drawing/2014/main" id="{0747FF03-C9C0-9F12-AB62-63F3B5BD0B47}"/>
                  </a:ext>
                </a:extLst>
              </p:cNvPr>
              <p:cNvSpPr>
                <a:spLocks/>
              </p:cNvSpPr>
              <p:nvPr/>
            </p:nvSpPr>
            <p:spPr>
              <a:xfrm>
                <a:off x="1174001" y="5116400"/>
                <a:ext cx="3530794" cy="407174"/>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indent="-228600">
                  <a:spcAft>
                    <a:spcPts val="600"/>
                  </a:spcAft>
                  <a:buClr>
                    <a:schemeClr val="tx2"/>
                  </a:buClr>
                  <a:buSzPct val="100000"/>
                  <a:buFont typeface="Wingdings" pitchFamily="2" charset="2"/>
                  <a:buChar char="§"/>
                </a:pPr>
                <a:r>
                  <a:rPr lang="en-US" altLang="en-US" sz="1100" spc="-20" dirty="0">
                    <a:solidFill>
                      <a:schemeClr val="bg1"/>
                    </a:solidFill>
                  </a:rPr>
                  <a:t>Inconsistent reporting on Form 990 vs. Form 990-T</a:t>
                </a:r>
              </a:p>
              <a:p>
                <a:pPr lvl="1" indent="-228600">
                  <a:spcAft>
                    <a:spcPts val="600"/>
                  </a:spcAft>
                  <a:buClr>
                    <a:schemeClr val="tx2"/>
                  </a:buClr>
                  <a:buSzPct val="100000"/>
                  <a:buFont typeface="Wingdings" pitchFamily="2" charset="2"/>
                  <a:buChar char="§"/>
                </a:pPr>
                <a:r>
                  <a:rPr lang="en-US" altLang="en-US" sz="1100" dirty="0">
                    <a:solidFill>
                      <a:schemeClr val="bg1"/>
                    </a:solidFill>
                  </a:rPr>
                  <a:t>High percentage of UBTI relative to total income</a:t>
                </a:r>
              </a:p>
              <a:p>
                <a:pPr lvl="1" indent="-228600">
                  <a:spcAft>
                    <a:spcPts val="600"/>
                  </a:spcAft>
                  <a:buClr>
                    <a:schemeClr val="tx2"/>
                  </a:buClr>
                  <a:buSzPct val="100000"/>
                  <a:buFont typeface="Wingdings" pitchFamily="2" charset="2"/>
                  <a:buChar char="§"/>
                </a:pPr>
                <a:r>
                  <a:rPr lang="en-US" altLang="en-US" sz="1100" dirty="0">
                    <a:solidFill>
                      <a:schemeClr val="bg1"/>
                    </a:solidFill>
                  </a:rPr>
                  <a:t>Lack of substantiation for exempt purpose</a:t>
                </a:r>
              </a:p>
            </p:txBody>
          </p:sp>
          <p:sp>
            <p:nvSpPr>
              <p:cNvPr id="19" name="Rectangle 18">
                <a:extLst>
                  <a:ext uri="{FF2B5EF4-FFF2-40B4-BE49-F238E27FC236}">
                    <a16:creationId xmlns:a16="http://schemas.microsoft.com/office/drawing/2014/main" id="{0FECE5CA-6786-78A5-1938-C1A8984E592D}"/>
                  </a:ext>
                </a:extLst>
              </p:cNvPr>
              <p:cNvSpPr/>
              <p:nvPr/>
            </p:nvSpPr>
            <p:spPr>
              <a:xfrm rot="5400000">
                <a:off x="118331" y="4676858"/>
                <a:ext cx="561879" cy="1286260"/>
              </a:xfrm>
              <a:prstGeom prst="rect">
                <a:avLst/>
              </a:prstGeom>
              <a:noFill/>
              <a:ln w="6350">
                <a:solidFill>
                  <a:srgbClr val="747480"/>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600"/>
                  </a:spcAft>
                  <a:buClrTx/>
                  <a:buSzTx/>
                  <a:buFontTx/>
                  <a:buNone/>
                  <a:tabLst/>
                  <a:defRPr/>
                </a:pPr>
                <a:r>
                  <a:rPr kumimoji="0" lang="en-IN" sz="1200" b="1"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Common audit triggers</a:t>
                </a:r>
              </a:p>
            </p:txBody>
          </p:sp>
        </p:grpSp>
      </p:grpSp>
      <p:pic>
        <p:nvPicPr>
          <p:cNvPr id="33" name="Picture 32" descr="A person sitting on a stool looking at a tablet&#10;&#10;AI-generated content may be incorrect.">
            <a:extLst>
              <a:ext uri="{FF2B5EF4-FFF2-40B4-BE49-F238E27FC236}">
                <a16:creationId xmlns:a16="http://schemas.microsoft.com/office/drawing/2014/main" id="{11825803-7EB5-A080-97FE-FF6FD2B7C37B}"/>
              </a:ext>
            </a:extLst>
          </p:cNvPr>
          <p:cNvPicPr>
            <a:picLocks noChangeAspect="1"/>
          </p:cNvPicPr>
          <p:nvPr/>
        </p:nvPicPr>
        <p:blipFill rotWithShape="1">
          <a:blip r:embed="rId2"/>
          <a:srcRect l="7656" t="576" r="35744" b="24131"/>
          <a:stretch>
            <a:fillRect/>
          </a:stretch>
        </p:blipFill>
        <p:spPr>
          <a:xfrm>
            <a:off x="6620781" y="1411287"/>
            <a:ext cx="5112083" cy="3778087"/>
          </a:xfrm>
          <a:prstGeom prst="rect">
            <a:avLst/>
          </a:prstGeom>
        </p:spPr>
      </p:pic>
      <p:sp>
        <p:nvSpPr>
          <p:cNvPr id="34" name="Freeform: Shape 33">
            <a:extLst>
              <a:ext uri="{FF2B5EF4-FFF2-40B4-BE49-F238E27FC236}">
                <a16:creationId xmlns:a16="http://schemas.microsoft.com/office/drawing/2014/main" id="{326C55B4-D3E1-A034-1B6A-678953C5757B}"/>
              </a:ext>
            </a:extLst>
          </p:cNvPr>
          <p:cNvSpPr/>
          <p:nvPr/>
        </p:nvSpPr>
        <p:spPr>
          <a:xfrm flipH="1">
            <a:off x="6626258" y="1411287"/>
            <a:ext cx="5112081" cy="3825031"/>
          </a:xfrm>
          <a:custGeom>
            <a:avLst/>
            <a:gdLst>
              <a:gd name="connsiteX0" fmla="*/ 0 w 6637867"/>
              <a:gd name="connsiteY0" fmla="*/ 0 h 4962525"/>
              <a:gd name="connsiteX1" fmla="*/ 6637867 w 6637867"/>
              <a:gd name="connsiteY1" fmla="*/ 0 h 4962525"/>
              <a:gd name="connsiteX2" fmla="*/ 6637867 w 6637867"/>
              <a:gd name="connsiteY2" fmla="*/ 4962525 h 4962525"/>
              <a:gd name="connsiteX3" fmla="*/ 0 w 6637867"/>
              <a:gd name="connsiteY3" fmla="*/ 4962525 h 4962525"/>
              <a:gd name="connsiteX4" fmla="*/ 0 w 6637867"/>
              <a:gd name="connsiteY4" fmla="*/ 0 h 4962525"/>
              <a:gd name="connsiteX5" fmla="*/ 3318934 w 6637867"/>
              <a:gd name="connsiteY5" fmla="*/ 654049 h 4962525"/>
              <a:gd name="connsiteX6" fmla="*/ 1350433 w 6637867"/>
              <a:gd name="connsiteY6" fmla="*/ 2622550 h 4962525"/>
              <a:gd name="connsiteX7" fmla="*/ 3318934 w 6637867"/>
              <a:gd name="connsiteY7" fmla="*/ 4591051 h 4962525"/>
              <a:gd name="connsiteX8" fmla="*/ 5287435 w 6637867"/>
              <a:gd name="connsiteY8" fmla="*/ 2622550 h 4962525"/>
              <a:gd name="connsiteX9" fmla="*/ 3318934 w 6637867"/>
              <a:gd name="connsiteY9" fmla="*/ 654049 h 49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37867" h="4962525">
                <a:moveTo>
                  <a:pt x="0" y="0"/>
                </a:moveTo>
                <a:lnTo>
                  <a:pt x="6637867" y="0"/>
                </a:lnTo>
                <a:lnTo>
                  <a:pt x="6637867" y="4962525"/>
                </a:lnTo>
                <a:lnTo>
                  <a:pt x="0" y="4962525"/>
                </a:lnTo>
                <a:lnTo>
                  <a:pt x="0" y="0"/>
                </a:lnTo>
                <a:close/>
                <a:moveTo>
                  <a:pt x="3318934" y="654049"/>
                </a:moveTo>
                <a:cubicBezTo>
                  <a:pt x="2231761" y="654049"/>
                  <a:pt x="1350433" y="1535377"/>
                  <a:pt x="1350433" y="2622550"/>
                </a:cubicBezTo>
                <a:cubicBezTo>
                  <a:pt x="1350433" y="3709723"/>
                  <a:pt x="2231761" y="4591051"/>
                  <a:pt x="3318934" y="4591051"/>
                </a:cubicBezTo>
                <a:cubicBezTo>
                  <a:pt x="4406107" y="4591051"/>
                  <a:pt x="5287435" y="3709723"/>
                  <a:pt x="5287435" y="2622550"/>
                </a:cubicBezTo>
                <a:cubicBezTo>
                  <a:pt x="5287435" y="1535377"/>
                  <a:pt x="4406107" y="654049"/>
                  <a:pt x="3318934" y="654049"/>
                </a:cubicBezTo>
                <a:close/>
              </a:path>
            </a:pathLst>
          </a:custGeom>
          <a:solidFill>
            <a:schemeClr val="bg1">
              <a:alpha val="70000"/>
            </a:schemeClr>
          </a:solidFill>
          <a:ln w="9525" cap="flat" cmpd="sng" algn="ctr">
            <a:noFill/>
            <a:prstDash val="solid"/>
          </a:ln>
          <a:effectLst/>
        </p:spPr>
        <p:txBody>
          <a:bodyPr wrap="square"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FFFF"/>
              </a:solidFill>
              <a:effectLst/>
              <a:uLnTx/>
              <a:uFillTx/>
              <a:latin typeface="EYInterstate Light"/>
              <a:ea typeface="+mn-ea"/>
              <a:cs typeface="+mn-cs"/>
            </a:endParaRPr>
          </a:p>
        </p:txBody>
      </p:sp>
      <p:sp>
        <p:nvSpPr>
          <p:cNvPr id="35" name="Freeform: Shape 34">
            <a:extLst>
              <a:ext uri="{FF2B5EF4-FFF2-40B4-BE49-F238E27FC236}">
                <a16:creationId xmlns:a16="http://schemas.microsoft.com/office/drawing/2014/main" id="{DBE5E90D-5EE5-E008-1F02-94DA3CFC2EEF}"/>
              </a:ext>
            </a:extLst>
          </p:cNvPr>
          <p:cNvSpPr/>
          <p:nvPr/>
        </p:nvSpPr>
        <p:spPr>
          <a:xfrm flipH="1">
            <a:off x="7653887" y="1929853"/>
            <a:ext cx="3077027" cy="3047758"/>
          </a:xfrm>
          <a:custGeom>
            <a:avLst/>
            <a:gdLst>
              <a:gd name="connsiteX0" fmla="*/ 1968501 w 3937002"/>
              <a:gd name="connsiteY0" fmla="*/ 0 h 3937002"/>
              <a:gd name="connsiteX1" fmla="*/ 3937002 w 3937002"/>
              <a:gd name="connsiteY1" fmla="*/ 1968501 h 3937002"/>
              <a:gd name="connsiteX2" fmla="*/ 1968501 w 3937002"/>
              <a:gd name="connsiteY2" fmla="*/ 3937002 h 3937002"/>
              <a:gd name="connsiteX3" fmla="*/ 0 w 3937002"/>
              <a:gd name="connsiteY3" fmla="*/ 1968501 h 3937002"/>
              <a:gd name="connsiteX4" fmla="*/ 1968501 w 3937002"/>
              <a:gd name="connsiteY4" fmla="*/ 0 h 393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2" h="3937002">
                <a:moveTo>
                  <a:pt x="1968501" y="0"/>
                </a:moveTo>
                <a:cubicBezTo>
                  <a:pt x="3055674" y="0"/>
                  <a:pt x="3937002" y="881328"/>
                  <a:pt x="3937002" y="1968501"/>
                </a:cubicBezTo>
                <a:cubicBezTo>
                  <a:pt x="3937002" y="3055674"/>
                  <a:pt x="3055674" y="3937002"/>
                  <a:pt x="1968501" y="3937002"/>
                </a:cubicBezTo>
                <a:cubicBezTo>
                  <a:pt x="881328" y="3937002"/>
                  <a:pt x="0" y="3055674"/>
                  <a:pt x="0" y="1968501"/>
                </a:cubicBezTo>
                <a:cubicBezTo>
                  <a:pt x="0" y="881328"/>
                  <a:pt x="881328" y="0"/>
                  <a:pt x="1968501" y="0"/>
                </a:cubicBezTo>
                <a:close/>
              </a:path>
            </a:pathLst>
          </a:custGeom>
          <a:noFill/>
          <a:ln w="76200" cap="flat" cmpd="sng" algn="ctr">
            <a:solidFill>
              <a:srgbClr val="FFFFFF">
                <a:alpha val="80000"/>
              </a:srgbClr>
            </a:solidFill>
            <a:prstDash val="solid"/>
          </a:ln>
          <a:effectLst/>
        </p:spPr>
        <p:txBody>
          <a:bodyPr wrap="square" rtlCol="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FFFF"/>
              </a:solidFill>
              <a:effectLst/>
              <a:uLnTx/>
              <a:uFillTx/>
              <a:latin typeface="EYInterstate Light"/>
              <a:ea typeface="+mn-ea"/>
              <a:cs typeface="+mn-cs"/>
            </a:endParaRPr>
          </a:p>
        </p:txBody>
      </p:sp>
      <p:sp>
        <p:nvSpPr>
          <p:cNvPr id="9" name="Rectangle: Rounded Corners 8">
            <a:extLst>
              <a:ext uri="{FF2B5EF4-FFF2-40B4-BE49-F238E27FC236}">
                <a16:creationId xmlns:a16="http://schemas.microsoft.com/office/drawing/2014/main" id="{EB721444-9F02-6A2D-CAA9-36B6FD54331D}"/>
              </a:ext>
            </a:extLst>
          </p:cNvPr>
          <p:cNvSpPr/>
          <p:nvPr/>
        </p:nvSpPr>
        <p:spPr>
          <a:xfrm>
            <a:off x="468980" y="1401387"/>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How to stay ready</a:t>
            </a:r>
          </a:p>
        </p:txBody>
      </p:sp>
    </p:spTree>
    <p:extLst>
      <p:ext uri="{BB962C8B-B14F-4D97-AF65-F5344CB8AC3E}">
        <p14:creationId xmlns:p14="http://schemas.microsoft.com/office/powerpoint/2010/main" val="3887384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EC7AAE1-075C-4469-81F6-A69749321AAC}"/>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8" name="Object 7" hidden="1">
                        <a:extLst>
                          <a:ext uri="{FF2B5EF4-FFF2-40B4-BE49-F238E27FC236}">
                            <a16:creationId xmlns:a16="http://schemas.microsoft.com/office/drawing/2014/main" id="{DEC7AAE1-075C-4469-81F6-A69749321AAC}"/>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4A66289C-70CF-DA2F-1826-D421D96EA2EB}"/>
              </a:ext>
            </a:extLst>
          </p:cNvPr>
          <p:cNvSpPr>
            <a:spLocks noGrp="1"/>
          </p:cNvSpPr>
          <p:nvPr>
            <p:ph type="title"/>
          </p:nvPr>
        </p:nvSpPr>
        <p:spPr/>
        <p:txBody>
          <a:bodyPr/>
          <a:lstStyle/>
          <a:p>
            <a:r>
              <a:rPr lang="en-IN" dirty="0"/>
              <a:t>Computing UBI</a:t>
            </a:r>
          </a:p>
        </p:txBody>
      </p:sp>
    </p:spTree>
    <p:extLst>
      <p:ext uri="{BB962C8B-B14F-4D97-AF65-F5344CB8AC3E}">
        <p14:creationId xmlns:p14="http://schemas.microsoft.com/office/powerpoint/2010/main" val="4283481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EAB3F-57F8-34D9-67AD-B00E47FD83BD}"/>
            </a:ext>
          </a:extLst>
        </p:cNvPr>
        <p:cNvGrpSpPr/>
        <p:nvPr/>
      </p:nvGrpSpPr>
      <p:grpSpPr>
        <a:xfrm>
          <a:off x="0" y="0"/>
          <a:ext cx="0" cy="0"/>
          <a:chOff x="0" y="0"/>
          <a:chExt cx="0" cy="0"/>
        </a:xfrm>
      </p:grpSpPr>
      <p:sp>
        <p:nvSpPr>
          <p:cNvPr id="3" name="Arrow: Down 2">
            <a:extLst>
              <a:ext uri="{FF2B5EF4-FFF2-40B4-BE49-F238E27FC236}">
                <a16:creationId xmlns:a16="http://schemas.microsoft.com/office/drawing/2014/main" id="{72FA5DFD-4359-222D-C932-D06C71662C48}"/>
              </a:ext>
            </a:extLst>
          </p:cNvPr>
          <p:cNvSpPr/>
          <p:nvPr/>
        </p:nvSpPr>
        <p:spPr>
          <a:xfrm>
            <a:off x="9281964" y="3791230"/>
            <a:ext cx="228600" cy="777858"/>
          </a:xfrm>
          <a:prstGeom prst="downArrow">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16" name="Rectangle 15">
            <a:extLst>
              <a:ext uri="{FF2B5EF4-FFF2-40B4-BE49-F238E27FC236}">
                <a16:creationId xmlns:a16="http://schemas.microsoft.com/office/drawing/2014/main" id="{70A90AE0-A0C4-BC9D-52C2-7D272C0C0D2E}"/>
              </a:ext>
            </a:extLst>
          </p:cNvPr>
          <p:cNvSpPr/>
          <p:nvPr/>
        </p:nvSpPr>
        <p:spPr>
          <a:xfrm>
            <a:off x="7255044" y="3009225"/>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FFFF"/>
                </a:solidFill>
              </a:rPr>
              <a:t>2. Exclusion or modification?</a:t>
            </a:r>
          </a:p>
        </p:txBody>
      </p:sp>
      <p:sp>
        <p:nvSpPr>
          <p:cNvPr id="17" name="TextBox 20">
            <a:extLst>
              <a:ext uri="{FF2B5EF4-FFF2-40B4-BE49-F238E27FC236}">
                <a16:creationId xmlns:a16="http://schemas.microsoft.com/office/drawing/2014/main" id="{75CDFB18-C44E-6C65-F1B0-DD375B9D914A}"/>
              </a:ext>
            </a:extLst>
          </p:cNvPr>
          <p:cNvSpPr txBox="1"/>
          <p:nvPr/>
        </p:nvSpPr>
        <p:spPr>
          <a:xfrm>
            <a:off x="7255044" y="3009225"/>
            <a:ext cx="4419600" cy="990600"/>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rgbClr val="FFFFFF"/>
              </a:solidFill>
            </a:endParaRPr>
          </a:p>
        </p:txBody>
      </p:sp>
      <p:sp>
        <p:nvSpPr>
          <p:cNvPr id="7" name="Title 6">
            <a:extLst>
              <a:ext uri="{FF2B5EF4-FFF2-40B4-BE49-F238E27FC236}">
                <a16:creationId xmlns:a16="http://schemas.microsoft.com/office/drawing/2014/main" id="{1862F6E4-1026-C2DD-17A4-473F0C198509}"/>
              </a:ext>
            </a:extLst>
          </p:cNvPr>
          <p:cNvSpPr>
            <a:spLocks noGrp="1"/>
          </p:cNvSpPr>
          <p:nvPr>
            <p:ph type="title"/>
          </p:nvPr>
        </p:nvSpPr>
        <p:spPr>
          <a:xfrm>
            <a:off x="485523" y="382588"/>
            <a:ext cx="11224347" cy="638175"/>
          </a:xfrm>
        </p:spPr>
        <p:txBody>
          <a:bodyPr/>
          <a:lstStyle/>
          <a:p>
            <a:r>
              <a:rPr lang="en-IN" dirty="0"/>
              <a:t>Step 3: Computing UBI</a:t>
            </a:r>
            <a:endParaRPr lang="en-US" dirty="0"/>
          </a:p>
        </p:txBody>
      </p:sp>
      <p:sp>
        <p:nvSpPr>
          <p:cNvPr id="21" name="Content Placeholder 20">
            <a:extLst>
              <a:ext uri="{FF2B5EF4-FFF2-40B4-BE49-F238E27FC236}">
                <a16:creationId xmlns:a16="http://schemas.microsoft.com/office/drawing/2014/main" id="{C665726D-32AB-3417-4B27-B521C6F3DC79}"/>
              </a:ext>
            </a:extLst>
          </p:cNvPr>
          <p:cNvSpPr>
            <a:spLocks noGrp="1"/>
          </p:cNvSpPr>
          <p:nvPr>
            <p:ph sz="quarter" idx="16"/>
          </p:nvPr>
        </p:nvSpPr>
        <p:spPr>
          <a:xfrm>
            <a:off x="485520" y="1411287"/>
            <a:ext cx="5356800" cy="4638675"/>
          </a:xfrm>
        </p:spPr>
        <p:txBody>
          <a:bodyPr/>
          <a:lstStyle/>
          <a:p>
            <a:pPr marL="0" lvl="0" indent="0">
              <a:buNone/>
            </a:pPr>
            <a:r>
              <a:rPr lang="en-IN" altLang="en-US" sz="1800" dirty="0"/>
              <a:t>Gross income (after modifications)</a:t>
            </a:r>
          </a:p>
          <a:p>
            <a:pPr marL="0" lvl="0" indent="0">
              <a:buNone/>
            </a:pPr>
            <a:r>
              <a:rPr lang="en-IN" altLang="en-US" sz="1800" dirty="0"/>
              <a:t>Less:</a:t>
            </a:r>
          </a:p>
          <a:p>
            <a:r>
              <a:rPr lang="en-IN" altLang="en-US" sz="1800" dirty="0"/>
              <a:t>Directly connected deductions</a:t>
            </a:r>
          </a:p>
          <a:p>
            <a:r>
              <a:rPr lang="en-IN" altLang="en-US" sz="1800" dirty="0"/>
              <a:t>Specific deduction (generally, $1,000)</a:t>
            </a:r>
          </a:p>
          <a:p>
            <a:r>
              <a:rPr lang="en-IN" altLang="en-US" sz="1800" dirty="0"/>
              <a:t>= UBTI</a:t>
            </a:r>
          </a:p>
          <a:p>
            <a:endParaRPr lang="en-US" dirty="0"/>
          </a:p>
        </p:txBody>
      </p:sp>
      <p:sp>
        <p:nvSpPr>
          <p:cNvPr id="5" name="Rectangle 4">
            <a:extLst>
              <a:ext uri="{FF2B5EF4-FFF2-40B4-BE49-F238E27FC236}">
                <a16:creationId xmlns:a16="http://schemas.microsoft.com/office/drawing/2014/main" id="{5CB0AF71-C539-3CB0-4839-459ADD8CFF74}"/>
              </a:ext>
            </a:extLst>
          </p:cNvPr>
          <p:cNvSpPr/>
          <p:nvPr/>
        </p:nvSpPr>
        <p:spPr>
          <a:xfrm>
            <a:off x="7255044" y="4608983"/>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rgbClr val="FFFFFF"/>
              </a:solidFill>
            </a:endParaRPr>
          </a:p>
        </p:txBody>
      </p:sp>
      <p:sp>
        <p:nvSpPr>
          <p:cNvPr id="8" name="Arrow: Down 7">
            <a:extLst>
              <a:ext uri="{FF2B5EF4-FFF2-40B4-BE49-F238E27FC236}">
                <a16:creationId xmlns:a16="http://schemas.microsoft.com/office/drawing/2014/main" id="{13589069-832D-BDD5-5566-4B01C1A63FDC}"/>
              </a:ext>
            </a:extLst>
          </p:cNvPr>
          <p:cNvSpPr/>
          <p:nvPr/>
        </p:nvSpPr>
        <p:spPr>
          <a:xfrm>
            <a:off x="9281964" y="2179758"/>
            <a:ext cx="228600" cy="777858"/>
          </a:xfrm>
          <a:prstGeom prst="downArrow">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15" name="Rectangle 14">
            <a:extLst>
              <a:ext uri="{FF2B5EF4-FFF2-40B4-BE49-F238E27FC236}">
                <a16:creationId xmlns:a16="http://schemas.microsoft.com/office/drawing/2014/main" id="{7C8EB44D-0859-03C0-0DE7-391F7FD5DC10}"/>
              </a:ext>
            </a:extLst>
          </p:cNvPr>
          <p:cNvSpPr/>
          <p:nvPr/>
        </p:nvSpPr>
        <p:spPr>
          <a:xfrm>
            <a:off x="7255044" y="1437296"/>
            <a:ext cx="4419600" cy="990600"/>
          </a:xfrm>
          <a:prstGeom prst="rect">
            <a:avLst/>
          </a:prstGeom>
          <a:solidFill>
            <a:srgbClr val="747480"/>
          </a:solidFill>
          <a:ln w="6350">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FFFF"/>
                </a:solidFill>
              </a:rPr>
              <a:t>1. Unrelated?</a:t>
            </a:r>
          </a:p>
        </p:txBody>
      </p:sp>
      <p:sp>
        <p:nvSpPr>
          <p:cNvPr id="18" name="TextBox 3">
            <a:extLst>
              <a:ext uri="{FF2B5EF4-FFF2-40B4-BE49-F238E27FC236}">
                <a16:creationId xmlns:a16="http://schemas.microsoft.com/office/drawing/2014/main" id="{8D28DB97-543C-ED5F-3B7E-777A03FAB877}"/>
              </a:ext>
            </a:extLst>
          </p:cNvPr>
          <p:cNvSpPr txBox="1"/>
          <p:nvPr/>
        </p:nvSpPr>
        <p:spPr>
          <a:xfrm>
            <a:off x="7255044" y="1449363"/>
            <a:ext cx="4419600" cy="990599"/>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200" b="0"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400" b="1" dirty="0"/>
          </a:p>
        </p:txBody>
      </p:sp>
      <p:sp>
        <p:nvSpPr>
          <p:cNvPr id="19" name="TextBox 26">
            <a:extLst>
              <a:ext uri="{FF2B5EF4-FFF2-40B4-BE49-F238E27FC236}">
                <a16:creationId xmlns:a16="http://schemas.microsoft.com/office/drawing/2014/main" id="{B44B278A-262D-8C16-8FB0-A8FBDA52529F}"/>
              </a:ext>
            </a:extLst>
          </p:cNvPr>
          <p:cNvSpPr txBox="1"/>
          <p:nvPr/>
        </p:nvSpPr>
        <p:spPr>
          <a:xfrm>
            <a:off x="7255044" y="4621049"/>
            <a:ext cx="4419600" cy="985806"/>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000" dirty="0"/>
              <a:t>3. Compute gross income</a:t>
            </a:r>
          </a:p>
        </p:txBody>
      </p:sp>
    </p:spTree>
    <p:extLst>
      <p:ext uri="{BB962C8B-B14F-4D97-AF65-F5344CB8AC3E}">
        <p14:creationId xmlns:p14="http://schemas.microsoft.com/office/powerpoint/2010/main" val="2956510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B6AFF-3C01-B253-6880-085BC5155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87099-DE88-C6EB-9145-25544AFCE88A}"/>
              </a:ext>
            </a:extLst>
          </p:cNvPr>
          <p:cNvSpPr>
            <a:spLocks noGrp="1"/>
          </p:cNvSpPr>
          <p:nvPr>
            <p:ph type="title"/>
          </p:nvPr>
        </p:nvSpPr>
        <p:spPr/>
        <p:txBody>
          <a:bodyPr/>
          <a:lstStyle/>
          <a:p>
            <a:r>
              <a:rPr lang="en-IN" dirty="0"/>
              <a:t>UBI deductions</a:t>
            </a:r>
            <a:endParaRPr lang="en-US" dirty="0"/>
          </a:p>
        </p:txBody>
      </p:sp>
      <p:sp>
        <p:nvSpPr>
          <p:cNvPr id="12" name="Content Placeholder 11">
            <a:extLst>
              <a:ext uri="{FF2B5EF4-FFF2-40B4-BE49-F238E27FC236}">
                <a16:creationId xmlns:a16="http://schemas.microsoft.com/office/drawing/2014/main" id="{16350222-8C40-0011-807B-57CB01CA0475}"/>
              </a:ext>
            </a:extLst>
          </p:cNvPr>
          <p:cNvSpPr>
            <a:spLocks noGrp="1"/>
          </p:cNvSpPr>
          <p:nvPr>
            <p:ph sz="quarter" idx="16"/>
          </p:nvPr>
        </p:nvSpPr>
        <p:spPr>
          <a:solidFill>
            <a:schemeClr val="bg2"/>
          </a:solidFill>
        </p:spPr>
        <p:txBody>
          <a:bodyPr lIns="109728" tIns="109728" rIns="109728" bIns="109728"/>
          <a:lstStyle/>
          <a:p>
            <a:pPr marL="0" indent="0" algn="ctr">
              <a:spcAft>
                <a:spcPts val="1200"/>
              </a:spcAft>
              <a:buNone/>
            </a:pPr>
            <a:r>
              <a:rPr lang="en-US" sz="1800" b="1" dirty="0">
                <a:solidFill>
                  <a:schemeClr val="tx2"/>
                </a:solidFill>
              </a:rPr>
              <a:t>Treas. Reg. Section 1.512(a)-1(a) </a:t>
            </a:r>
          </a:p>
          <a:p>
            <a:r>
              <a:rPr lang="en-US" sz="1400" dirty="0"/>
              <a:t>Imposes two criteria for deduction against UBI:</a:t>
            </a:r>
          </a:p>
          <a:p>
            <a:pPr marL="594900" lvl="1" indent="-342900">
              <a:buFont typeface="+mj-lt"/>
              <a:buAutoNum type="arabicPeriod"/>
            </a:pPr>
            <a:r>
              <a:rPr lang="en-US" sz="1400" dirty="0"/>
              <a:t>Only deductions allowed under the IRC (e.g., Section 162, Section 167) may be taken against UBI.</a:t>
            </a:r>
          </a:p>
          <a:p>
            <a:pPr marL="594900" lvl="1" indent="-342900">
              <a:buFont typeface="+mj-lt"/>
              <a:buAutoNum type="arabicPeriod"/>
            </a:pPr>
            <a:r>
              <a:rPr lang="en-US" sz="1400" dirty="0"/>
              <a:t>Deductions must be directly connected with the activity that produced the UBI.</a:t>
            </a:r>
          </a:p>
          <a:p>
            <a:pPr marL="854075" lvl="2" indent="-250825"/>
            <a:r>
              <a:rPr lang="en-US" sz="1200" dirty="0"/>
              <a:t>Direct connection: Costs have proximate and primary relationship to the carrying on of the business that generated the UBI.</a:t>
            </a:r>
          </a:p>
          <a:p>
            <a:pPr marL="854075" lvl="2" indent="-250825"/>
            <a:r>
              <a:rPr lang="en-US" sz="1200" dirty="0"/>
              <a:t>The IRS has argued that for an expense to be directly connected with an activity, it must be one that would not have been incurred in the absence of the activity.</a:t>
            </a:r>
          </a:p>
          <a:p>
            <a:r>
              <a:rPr lang="en-US" sz="1400" dirty="0"/>
              <a:t>The tax court has placed the burden on the taxpayer to prove direct connection to deductions. </a:t>
            </a:r>
            <a:r>
              <a:rPr lang="en-US" sz="1400" i="1" dirty="0"/>
              <a:t>See CORE Special Purpose Fund v. Comm’r</a:t>
            </a:r>
            <a:r>
              <a:rPr lang="en-US" sz="1400" dirty="0"/>
              <a:t>, TC Memo 1985-48 (the tax court disallowed deductions and the taxpayer did not prove actual incurrence of expenses or that the expenses were directly connected with a UBI business activity).</a:t>
            </a:r>
          </a:p>
          <a:p>
            <a:endParaRPr lang="en-US" sz="1400" dirty="0"/>
          </a:p>
          <a:p>
            <a:endParaRPr lang="en-US" dirty="0"/>
          </a:p>
        </p:txBody>
      </p:sp>
      <p:sp>
        <p:nvSpPr>
          <p:cNvPr id="5" name="Content Placeholder 4">
            <a:extLst>
              <a:ext uri="{FF2B5EF4-FFF2-40B4-BE49-F238E27FC236}">
                <a16:creationId xmlns:a16="http://schemas.microsoft.com/office/drawing/2014/main" id="{D46A95D2-BD2B-5D11-ACB6-B16A3500EEDC}"/>
              </a:ext>
            </a:extLst>
          </p:cNvPr>
          <p:cNvSpPr>
            <a:spLocks noGrp="1"/>
          </p:cNvSpPr>
          <p:nvPr>
            <p:ph sz="quarter" idx="15"/>
          </p:nvPr>
        </p:nvSpPr>
        <p:spPr>
          <a:solidFill>
            <a:schemeClr val="bg2"/>
          </a:solidFill>
        </p:spPr>
        <p:txBody>
          <a:bodyPr lIns="109728" tIns="109728" rIns="109728" bIns="109728"/>
          <a:lstStyle/>
          <a:p>
            <a:pPr marL="0" indent="0" algn="ctr">
              <a:spcAft>
                <a:spcPts val="1200"/>
              </a:spcAft>
              <a:buNone/>
            </a:pPr>
            <a:r>
              <a:rPr lang="en-US" sz="1800" b="1" dirty="0">
                <a:solidFill>
                  <a:schemeClr val="tx2"/>
                </a:solidFill>
              </a:rPr>
              <a:t>Dual use of facilities or personnel</a:t>
            </a:r>
          </a:p>
          <a:p>
            <a:pPr lvl="0"/>
            <a:r>
              <a:rPr lang="en-IN" altLang="en-US" sz="1400" dirty="0"/>
              <a:t>Where facilities or personnel are used for both exempt functions and the conduct of an unrelated trade or business, the expenses, depreciation and similar items attributable to such facilities or personnel must be allocated between the two uses on a reasonable basis</a:t>
            </a:r>
          </a:p>
          <a:p>
            <a:pPr lvl="0"/>
            <a:r>
              <a:rPr lang="en-IN" altLang="en-US" sz="1400" dirty="0"/>
              <a:t>See Treas. Reg. Section 1.512(a)–1(c).</a:t>
            </a:r>
          </a:p>
          <a:p>
            <a:endParaRPr lang="en-US" dirty="0"/>
          </a:p>
          <a:p>
            <a:endParaRPr lang="en-US" dirty="0"/>
          </a:p>
        </p:txBody>
      </p:sp>
      <p:sp>
        <p:nvSpPr>
          <p:cNvPr id="3" name="Rectangle 2">
            <a:extLst>
              <a:ext uri="{FF2B5EF4-FFF2-40B4-BE49-F238E27FC236}">
                <a16:creationId xmlns:a16="http://schemas.microsoft.com/office/drawing/2014/main" id="{B7FAEE93-5392-A414-8243-3F52948CC626}"/>
              </a:ext>
            </a:extLst>
          </p:cNvPr>
          <p:cNvSpPr/>
          <p:nvPr/>
        </p:nvSpPr>
        <p:spPr>
          <a:xfrm>
            <a:off x="0" y="917992"/>
            <a:ext cx="12192000" cy="394698"/>
          </a:xfrm>
          <a:prstGeom prst="rect">
            <a:avLst/>
          </a:prstGeom>
          <a:solidFill>
            <a:srgbClr val="FFE6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4254" rIns="34254"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486">
              <a:spcAft>
                <a:spcPts val="450"/>
              </a:spcAft>
              <a:buClr>
                <a:srgbClr val="FFE600"/>
              </a:buClr>
              <a:buSzPct val="70000"/>
              <a:defRPr/>
            </a:pPr>
            <a:r>
              <a:rPr lang="en-GB" b="1" dirty="0">
                <a:solidFill>
                  <a:schemeClr val="bg2"/>
                </a:solidFill>
                <a:latin typeface="EYInterstate" panose="02000503020000020004" pitchFamily="2" charset="0"/>
                <a:cs typeface="Calibri" panose="020F0502020204030204" pitchFamily="34" charset="0"/>
              </a:rPr>
              <a:t>Allocation methodology</a:t>
            </a:r>
          </a:p>
        </p:txBody>
      </p:sp>
    </p:spTree>
    <p:extLst>
      <p:ext uri="{BB962C8B-B14F-4D97-AF65-F5344CB8AC3E}">
        <p14:creationId xmlns:p14="http://schemas.microsoft.com/office/powerpoint/2010/main" val="1003841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86368D07-766A-C733-915D-81CE6D375D17}"/>
              </a:ext>
            </a:extLst>
          </p:cNvPr>
          <p:cNvSpPr>
            <a:spLocks noGrp="1"/>
          </p:cNvSpPr>
          <p:nvPr>
            <p:ph idx="1"/>
          </p:nvPr>
        </p:nvSpPr>
        <p:spPr>
          <a:xfrm>
            <a:off x="482132" y="1951337"/>
            <a:ext cx="3570288" cy="4098626"/>
          </a:xfrm>
          <a:solidFill>
            <a:schemeClr val="bg2"/>
          </a:solidFill>
        </p:spPr>
        <p:txBody>
          <a:bodyPr lIns="109728" tIns="109728" rIns="109728" bIns="109728"/>
          <a:lstStyle/>
          <a:p>
            <a:pPr marL="0" indent="0" algn="ctr">
              <a:spcAft>
                <a:spcPts val="1200"/>
              </a:spcAft>
              <a:buNone/>
            </a:pPr>
            <a:r>
              <a:rPr lang="en-US" sz="1800" b="1" dirty="0">
                <a:solidFill>
                  <a:schemeClr val="tx2"/>
                </a:solidFill>
              </a:rPr>
              <a:t>Examples categories of expenses that may be allocated on a reasonable basis:</a:t>
            </a:r>
          </a:p>
          <a:p>
            <a:pPr lvl="0"/>
            <a:r>
              <a:rPr lang="en-IN" altLang="en-US" sz="1400" dirty="0"/>
              <a:t>Depreciation</a:t>
            </a:r>
          </a:p>
          <a:p>
            <a:pPr lvl="0"/>
            <a:r>
              <a:rPr lang="en-IN" altLang="en-US" sz="1400" dirty="0"/>
              <a:t>Personnel costs</a:t>
            </a:r>
          </a:p>
          <a:p>
            <a:pPr lvl="0"/>
            <a:r>
              <a:rPr lang="en-IN" altLang="en-US" sz="1400" dirty="0"/>
              <a:t>Rent for dual-use space</a:t>
            </a:r>
          </a:p>
          <a:p>
            <a:pPr lvl="0"/>
            <a:r>
              <a:rPr lang="en-IN" altLang="en-US" sz="1400" dirty="0"/>
              <a:t>Utilities</a:t>
            </a:r>
          </a:p>
          <a:p>
            <a:pPr lvl="0"/>
            <a:r>
              <a:rPr lang="en-IN" altLang="en-US" sz="1400" dirty="0"/>
              <a:t>Maintenance</a:t>
            </a:r>
          </a:p>
          <a:p>
            <a:pPr lvl="0"/>
            <a:r>
              <a:rPr lang="en-IN" altLang="en-US" sz="1400" dirty="0"/>
              <a:t>Cost of equipment</a:t>
            </a:r>
            <a:endParaRPr lang="en-US" dirty="0"/>
          </a:p>
        </p:txBody>
      </p:sp>
      <p:sp>
        <p:nvSpPr>
          <p:cNvPr id="15" name="Content Placeholder 14">
            <a:extLst>
              <a:ext uri="{FF2B5EF4-FFF2-40B4-BE49-F238E27FC236}">
                <a16:creationId xmlns:a16="http://schemas.microsoft.com/office/drawing/2014/main" id="{49E0A5AF-CB05-DB97-F2A5-DF467B232433}"/>
              </a:ext>
            </a:extLst>
          </p:cNvPr>
          <p:cNvSpPr>
            <a:spLocks noGrp="1"/>
          </p:cNvSpPr>
          <p:nvPr>
            <p:ph idx="13"/>
          </p:nvPr>
        </p:nvSpPr>
        <p:spPr>
          <a:xfrm>
            <a:off x="4313238" y="1951337"/>
            <a:ext cx="3568700" cy="4098626"/>
          </a:xfrm>
          <a:solidFill>
            <a:schemeClr val="bg2"/>
          </a:solidFill>
        </p:spPr>
        <p:txBody>
          <a:bodyPr lIns="109728" tIns="109728" rIns="109728" bIns="109728"/>
          <a:lstStyle/>
          <a:p>
            <a:pPr marL="0" indent="0" algn="ctr">
              <a:spcAft>
                <a:spcPts val="1200"/>
              </a:spcAft>
              <a:buNone/>
            </a:pPr>
            <a:r>
              <a:rPr lang="en-US" sz="1800" b="1" dirty="0">
                <a:solidFill>
                  <a:schemeClr val="tx2"/>
                </a:solidFill>
              </a:rPr>
              <a:t>Examples of what may constitute reasonable allocation: </a:t>
            </a:r>
          </a:p>
          <a:p>
            <a:pPr lvl="0"/>
            <a:r>
              <a:rPr lang="en-US" altLang="en-US" sz="1400" dirty="0"/>
              <a:t>Hours spent: for allocating payroll taxes, employee benefits and pensions related to persons performing both related and unrelated activities </a:t>
            </a:r>
          </a:p>
          <a:p>
            <a:pPr lvl="0"/>
            <a:r>
              <a:rPr lang="en-US" altLang="en-US" sz="1400" dirty="0"/>
              <a:t>Square footage: for allocating depreciation, maintenance, utilities and other fixed expenses of a facility in which unrelated functions are conducted continually in designated areas </a:t>
            </a:r>
          </a:p>
          <a:p>
            <a:pPr lvl="0"/>
            <a:r>
              <a:rPr lang="en-US" altLang="en-US" sz="1400" dirty="0"/>
              <a:t>Gross receipts: variable expenses, such as cost of goods sold</a:t>
            </a:r>
            <a:endParaRPr lang="en-US" sz="1400" dirty="0"/>
          </a:p>
        </p:txBody>
      </p:sp>
      <p:sp>
        <p:nvSpPr>
          <p:cNvPr id="2" name="Title 1">
            <a:extLst>
              <a:ext uri="{FF2B5EF4-FFF2-40B4-BE49-F238E27FC236}">
                <a16:creationId xmlns:a16="http://schemas.microsoft.com/office/drawing/2014/main" id="{0E10875B-38C2-C16F-6408-E8684C711E4A}"/>
              </a:ext>
            </a:extLst>
          </p:cNvPr>
          <p:cNvSpPr>
            <a:spLocks noGrp="1"/>
          </p:cNvSpPr>
          <p:nvPr>
            <p:ph type="title"/>
          </p:nvPr>
        </p:nvSpPr>
        <p:spPr>
          <a:xfrm>
            <a:off x="485523" y="382588"/>
            <a:ext cx="11224347" cy="638175"/>
          </a:xfrm>
        </p:spPr>
        <p:txBody>
          <a:bodyPr/>
          <a:lstStyle/>
          <a:p>
            <a:r>
              <a:rPr lang="en-IN" dirty="0"/>
              <a:t>UBI deductions</a:t>
            </a:r>
            <a:endParaRPr lang="en-US" dirty="0"/>
          </a:p>
        </p:txBody>
      </p:sp>
      <p:pic>
        <p:nvPicPr>
          <p:cNvPr id="8" name="Picture 2">
            <a:extLst>
              <a:ext uri="{FF2B5EF4-FFF2-40B4-BE49-F238E27FC236}">
                <a16:creationId xmlns:a16="http://schemas.microsoft.com/office/drawing/2014/main" id="{DC6A58FB-DFF9-F0F6-F8CC-9EE7B8789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0219" y="1951337"/>
            <a:ext cx="3230260" cy="41077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72AD45F-F3D8-F264-692E-6999234A128E}"/>
              </a:ext>
            </a:extLst>
          </p:cNvPr>
          <p:cNvSpPr txBox="1"/>
          <p:nvPr/>
        </p:nvSpPr>
        <p:spPr>
          <a:xfrm>
            <a:off x="482132" y="1369079"/>
            <a:ext cx="8996443" cy="369332"/>
          </a:xfrm>
          <a:prstGeom prst="rect">
            <a:avLst/>
          </a:prstGeom>
          <a:noFill/>
        </p:spPr>
        <p:txBody>
          <a:bodyPr wrap="square" lIns="0" r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Use IRC Section 482 transfer pricing concepts for allocation methodology</a:t>
            </a:r>
          </a:p>
        </p:txBody>
      </p:sp>
      <p:sp>
        <p:nvSpPr>
          <p:cNvPr id="25" name="Rectangle 24">
            <a:extLst>
              <a:ext uri="{FF2B5EF4-FFF2-40B4-BE49-F238E27FC236}">
                <a16:creationId xmlns:a16="http://schemas.microsoft.com/office/drawing/2014/main" id="{B271AC10-34FB-9530-A76D-044017A40785}"/>
              </a:ext>
            </a:extLst>
          </p:cNvPr>
          <p:cNvSpPr/>
          <p:nvPr/>
        </p:nvSpPr>
        <p:spPr>
          <a:xfrm>
            <a:off x="0" y="917992"/>
            <a:ext cx="12192000" cy="394698"/>
          </a:xfrm>
          <a:prstGeom prst="rect">
            <a:avLst/>
          </a:prstGeom>
          <a:solidFill>
            <a:srgbClr val="FFE6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4254" rIns="34254"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486">
              <a:spcAft>
                <a:spcPts val="450"/>
              </a:spcAft>
              <a:buClr>
                <a:srgbClr val="FFE600"/>
              </a:buClr>
              <a:buSzPct val="70000"/>
              <a:defRPr/>
            </a:pPr>
            <a:r>
              <a:rPr lang="en-GB" b="1" dirty="0">
                <a:solidFill>
                  <a:schemeClr val="bg2"/>
                </a:solidFill>
                <a:latin typeface="EYInterstate" panose="02000503020000020004" pitchFamily="2" charset="0"/>
                <a:cs typeface="Calibri" panose="020F0502020204030204" pitchFamily="34" charset="0"/>
              </a:rPr>
              <a:t>Allocation methodology</a:t>
            </a:r>
          </a:p>
        </p:txBody>
      </p:sp>
    </p:spTree>
    <p:extLst>
      <p:ext uri="{BB962C8B-B14F-4D97-AF65-F5344CB8AC3E}">
        <p14:creationId xmlns:p14="http://schemas.microsoft.com/office/powerpoint/2010/main" val="343724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D52E5-BBCF-454F-F8AD-C7345E653EC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D26130-B6A4-49EA-2E7F-EE9897EC78A6}"/>
              </a:ext>
            </a:extLst>
          </p:cNvPr>
          <p:cNvSpPr>
            <a:spLocks noGrp="1"/>
          </p:cNvSpPr>
          <p:nvPr>
            <p:ph type="title"/>
          </p:nvPr>
        </p:nvSpPr>
        <p:spPr>
          <a:xfrm>
            <a:off x="485523" y="382588"/>
            <a:ext cx="11224347" cy="638175"/>
          </a:xfrm>
        </p:spPr>
        <p:txBody>
          <a:bodyPr/>
          <a:lstStyle/>
          <a:p>
            <a:r>
              <a:rPr lang="en-IN" dirty="0"/>
              <a:t>UBI deductions: allocation methodology</a:t>
            </a:r>
            <a:endParaRPr lang="en-US" dirty="0"/>
          </a:p>
        </p:txBody>
      </p:sp>
      <p:sp>
        <p:nvSpPr>
          <p:cNvPr id="10" name="Content Placeholder 9">
            <a:extLst>
              <a:ext uri="{FF2B5EF4-FFF2-40B4-BE49-F238E27FC236}">
                <a16:creationId xmlns:a16="http://schemas.microsoft.com/office/drawing/2014/main" id="{A81B05FD-DDBB-3ECF-93D8-F10DA3E6179D}"/>
              </a:ext>
            </a:extLst>
          </p:cNvPr>
          <p:cNvSpPr>
            <a:spLocks noGrp="1"/>
          </p:cNvSpPr>
          <p:nvPr>
            <p:ph sz="quarter" idx="16"/>
          </p:nvPr>
        </p:nvSpPr>
        <p:spPr>
          <a:xfrm>
            <a:off x="485775" y="1882187"/>
            <a:ext cx="5356225" cy="4167776"/>
          </a:xfrm>
        </p:spPr>
        <p:txBody>
          <a:bodyPr tIns="109728"/>
          <a:lstStyle/>
          <a:p>
            <a:pPr lvl="0"/>
            <a:r>
              <a:rPr lang="en-IN" altLang="en-US" sz="1400" dirty="0"/>
              <a:t>Use a consistent method.</a:t>
            </a:r>
          </a:p>
          <a:p>
            <a:pPr lvl="0"/>
            <a:r>
              <a:rPr lang="en-IN" altLang="en-US" sz="1400" dirty="0"/>
              <a:t>Charge as direct costs all expenses that can possibly be identified with specific activities. </a:t>
            </a:r>
          </a:p>
          <a:p>
            <a:pPr lvl="0"/>
            <a:r>
              <a:rPr lang="en-IN" altLang="en-US" sz="1400" dirty="0"/>
              <a:t>Reduce the pool of indirect costs. </a:t>
            </a:r>
          </a:p>
          <a:p>
            <a:pPr lvl="0"/>
            <a:r>
              <a:rPr lang="en-IN" altLang="en-US" sz="1400" dirty="0"/>
              <a:t>Maintain contemporaneous time records.</a:t>
            </a:r>
          </a:p>
          <a:p>
            <a:pPr lvl="0"/>
            <a:r>
              <a:rPr lang="en-IN" altLang="en-US" sz="1400" dirty="0"/>
              <a:t>Use floor plans and leases for square footage allocations.</a:t>
            </a:r>
          </a:p>
          <a:p>
            <a:pPr lvl="0"/>
            <a:r>
              <a:rPr lang="en-IN" altLang="en-US" sz="1400" dirty="0"/>
              <a:t>Keep all worksheets and records for cost allocations.</a:t>
            </a:r>
          </a:p>
          <a:p>
            <a:pPr lvl="0"/>
            <a:r>
              <a:rPr lang="en-IN" altLang="en-US" sz="1400" dirty="0"/>
              <a:t>Allocate appropriate expenses, such as: </a:t>
            </a:r>
          </a:p>
          <a:p>
            <a:pPr lvl="1"/>
            <a:r>
              <a:rPr lang="en-IN" altLang="en-US" sz="1400" dirty="0"/>
              <a:t>Interest expense on general purpose borrowing, board of directors meeting expenses. </a:t>
            </a:r>
          </a:p>
          <a:p>
            <a:pPr lvl="1"/>
            <a:r>
              <a:rPr lang="en-IN" altLang="en-US" sz="1400" dirty="0"/>
              <a:t>Legal and accounting fees.</a:t>
            </a:r>
          </a:p>
          <a:p>
            <a:pPr lvl="1"/>
            <a:r>
              <a:rPr lang="en-IN" altLang="en-US" sz="1400" dirty="0"/>
              <a:t>Other consultant fees. </a:t>
            </a:r>
          </a:p>
          <a:p>
            <a:pPr lvl="1"/>
            <a:r>
              <a:rPr lang="en-IN" altLang="en-US" sz="1400" dirty="0"/>
              <a:t>Licenses and taxes.</a:t>
            </a:r>
          </a:p>
          <a:p>
            <a:pPr lvl="0"/>
            <a:r>
              <a:rPr lang="en-IN" altLang="en-US" sz="1400" dirty="0"/>
              <a:t>Review and revisit your allocation method and its supporting </a:t>
            </a:r>
            <a:r>
              <a:rPr lang="en-IN" altLang="en-US" sz="1400" spc="-40" dirty="0"/>
              <a:t>rationale every three to five years and document such concurrently.</a:t>
            </a:r>
          </a:p>
          <a:p>
            <a:endParaRPr lang="en-US" sz="1400" dirty="0"/>
          </a:p>
        </p:txBody>
      </p:sp>
      <p:sp>
        <p:nvSpPr>
          <p:cNvPr id="9" name="Content Placeholder 8">
            <a:extLst>
              <a:ext uri="{FF2B5EF4-FFF2-40B4-BE49-F238E27FC236}">
                <a16:creationId xmlns:a16="http://schemas.microsoft.com/office/drawing/2014/main" id="{93A87087-7C5C-E562-5C54-600DFA355EAC}"/>
              </a:ext>
            </a:extLst>
          </p:cNvPr>
          <p:cNvSpPr>
            <a:spLocks noGrp="1"/>
          </p:cNvSpPr>
          <p:nvPr>
            <p:ph sz="quarter" idx="15"/>
          </p:nvPr>
        </p:nvSpPr>
        <p:spPr>
          <a:xfrm>
            <a:off x="6353175" y="1882187"/>
            <a:ext cx="5356225" cy="4167776"/>
          </a:xfrm>
        </p:spPr>
        <p:txBody>
          <a:bodyPr tIns="109728"/>
          <a:lstStyle/>
          <a:p>
            <a:r>
              <a:rPr lang="en-IN" altLang="en-US" sz="1400" dirty="0"/>
              <a:t>Allocate on a ratio of gross income under most circumstances.</a:t>
            </a:r>
          </a:p>
          <a:p>
            <a:r>
              <a:rPr lang="en-IN" altLang="en-US" sz="1400" dirty="0"/>
              <a:t>Allocate membership, development or fundraising costs. These generally should be direct costs to ultimate functions, not left as indirect costs.</a:t>
            </a:r>
          </a:p>
          <a:p>
            <a:r>
              <a:rPr lang="en-IN" altLang="en-US" sz="1400" dirty="0"/>
              <a:t>Allocate legislative or lobbying costs. These generally should be direct costs to ultimate functions, not left as indirect costs. </a:t>
            </a:r>
          </a:p>
          <a:p>
            <a:r>
              <a:rPr lang="en-IN" altLang="en-US" sz="1400" dirty="0"/>
              <a:t>Use the same allocation percentages year after year. The numbers underlying the percentages will change from one year to the next.</a:t>
            </a:r>
          </a:p>
          <a:p>
            <a:r>
              <a:rPr lang="en-IN" altLang="en-US" sz="1400" dirty="0"/>
              <a:t>Tie your future to an allocation method you would not want to see described in your local newspaper.</a:t>
            </a:r>
          </a:p>
          <a:p>
            <a:endParaRPr lang="en-US" sz="1400" dirty="0"/>
          </a:p>
        </p:txBody>
      </p:sp>
      <p:sp>
        <p:nvSpPr>
          <p:cNvPr id="6" name="TextBox 25">
            <a:extLst>
              <a:ext uri="{FF2B5EF4-FFF2-40B4-BE49-F238E27FC236}">
                <a16:creationId xmlns:a16="http://schemas.microsoft.com/office/drawing/2014/main" id="{A8691D60-0EAA-5D96-AF12-9091CAA05ED1}"/>
              </a:ext>
            </a:extLst>
          </p:cNvPr>
          <p:cNvSpPr txBox="1"/>
          <p:nvPr/>
        </p:nvSpPr>
        <p:spPr>
          <a:xfrm>
            <a:off x="485775" y="1402054"/>
            <a:ext cx="5356225" cy="470899"/>
          </a:xfrm>
          <a:prstGeom prst="rect">
            <a:avLst/>
          </a:prstGeom>
          <a:solidFill>
            <a:srgbClr val="747480"/>
          </a:solid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kumimoji="0" sz="1600" b="0" i="0" u="none" strike="noStrike" kern="0" cap="none" spc="0" normalizeH="0" baseline="0">
                <a:ln>
                  <a:noFill/>
                </a:ln>
                <a:solidFill>
                  <a:prstClr val="white"/>
                </a:solidFill>
                <a:effectLst/>
                <a:uLnTx/>
                <a:uFillTx/>
                <a:latin typeface="EYInterstate Light" panose="02000506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CA" sz="1800" b="1" i="0" u="none" strike="noStrike" kern="0" cap="none" spc="0" normalizeH="0" baseline="0" noProof="0" dirty="0">
                <a:ln>
                  <a:noFill/>
                </a:ln>
                <a:solidFill>
                  <a:prstClr val="white"/>
                </a:solidFill>
                <a:effectLst/>
                <a:uLnTx/>
                <a:uFillTx/>
                <a:latin typeface="EYInterstate Light" panose="02000506000000020004" pitchFamily="2" charset="0"/>
                <a:ea typeface="+mn-ea"/>
                <a:cs typeface="+mn-cs"/>
              </a:rPr>
              <a:t>Do</a:t>
            </a:r>
          </a:p>
        </p:txBody>
      </p:sp>
      <p:sp>
        <p:nvSpPr>
          <p:cNvPr id="8" name="TextBox 25">
            <a:extLst>
              <a:ext uri="{FF2B5EF4-FFF2-40B4-BE49-F238E27FC236}">
                <a16:creationId xmlns:a16="http://schemas.microsoft.com/office/drawing/2014/main" id="{11DD1CC5-A478-F47B-36A8-3403EC58F5AE}"/>
              </a:ext>
            </a:extLst>
          </p:cNvPr>
          <p:cNvSpPr txBox="1"/>
          <p:nvPr/>
        </p:nvSpPr>
        <p:spPr>
          <a:xfrm>
            <a:off x="6350002" y="1402054"/>
            <a:ext cx="5353050" cy="470899"/>
          </a:xfrm>
          <a:prstGeom prst="rect">
            <a:avLst/>
          </a:prstGeom>
          <a:solidFill>
            <a:srgbClr val="747480"/>
          </a:solid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kumimoji="0" sz="1600" b="0" i="0" u="none" strike="noStrike" kern="0" cap="none" spc="0" normalizeH="0" baseline="0">
                <a:ln>
                  <a:noFill/>
                </a:ln>
                <a:solidFill>
                  <a:prstClr val="white"/>
                </a:solidFill>
                <a:effectLst/>
                <a:uLnTx/>
                <a:uFillTx/>
                <a:latin typeface="EYInterstate Light" panose="02000506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CA" sz="1800" b="1" i="0" u="none" strike="noStrike" kern="0" cap="none" spc="0" normalizeH="0" baseline="0" noProof="0" dirty="0">
                <a:ln>
                  <a:noFill/>
                </a:ln>
                <a:solidFill>
                  <a:prstClr val="white"/>
                </a:solidFill>
                <a:effectLst/>
                <a:uLnTx/>
                <a:uFillTx/>
                <a:latin typeface="EYInterstate Light" panose="02000506000000020004" pitchFamily="2" charset="0"/>
                <a:ea typeface="+mn-ea"/>
                <a:cs typeface="+mn-cs"/>
              </a:rPr>
              <a:t>Don’t</a:t>
            </a:r>
          </a:p>
        </p:txBody>
      </p:sp>
    </p:spTree>
    <p:extLst>
      <p:ext uri="{BB962C8B-B14F-4D97-AF65-F5344CB8AC3E}">
        <p14:creationId xmlns:p14="http://schemas.microsoft.com/office/powerpoint/2010/main" val="194228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p:txBody>
          <a:bodyPr/>
          <a:lstStyle/>
          <a:p>
            <a:r>
              <a:rPr lang="en-GB" dirty="0"/>
              <a:t>Continuing professional education (CPE) eligibility</a:t>
            </a:r>
            <a:endParaRPr lang="en-US" dirty="0">
              <a:solidFill>
                <a:srgbClr val="FF0000"/>
              </a:solidFill>
            </a:endParaRPr>
          </a:p>
        </p:txBody>
      </p:sp>
      <p:sp>
        <p:nvSpPr>
          <p:cNvPr id="6" name="Content Placeholder 5">
            <a:extLst>
              <a:ext uri="{FF2B5EF4-FFF2-40B4-BE49-F238E27FC236}">
                <a16:creationId xmlns:a16="http://schemas.microsoft.com/office/drawing/2014/main" id="{3CE10074-BFA7-B693-9A90-5CC79D70FEF2}"/>
              </a:ext>
            </a:extLst>
          </p:cNvPr>
          <p:cNvSpPr>
            <a:spLocks noGrp="1"/>
          </p:cNvSpPr>
          <p:nvPr>
            <p:ph sz="quarter" idx="16"/>
          </p:nvPr>
        </p:nvSpPr>
        <p:spPr/>
        <p:txBody>
          <a:bodyPr/>
          <a:lstStyle/>
          <a:p>
            <a:r>
              <a:rPr lang="en-US" altLang="en-US" sz="2400" dirty="0"/>
              <a:t>We will launch at least three polls per CPE credit. Participants must attend the full session, and participants must answer at least three polls per CPE credit to receive full credit.</a:t>
            </a:r>
          </a:p>
          <a:p>
            <a:endParaRPr lang="en-US" dirty="0"/>
          </a:p>
        </p:txBody>
      </p:sp>
      <p:pic>
        <p:nvPicPr>
          <p:cNvPr id="9" name="Content Placeholder 8">
            <a:extLst>
              <a:ext uri="{FF2B5EF4-FFF2-40B4-BE49-F238E27FC236}">
                <a16:creationId xmlns:a16="http://schemas.microsoft.com/office/drawing/2014/main" id="{1DF90B2C-E361-1A2B-08FC-B6C480D4026C}"/>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6353175" y="2318340"/>
            <a:ext cx="5356225" cy="2824571"/>
          </a:xfrm>
          <a:prstGeom prst="rect">
            <a:avLst/>
          </a:prstGeom>
        </p:spPr>
      </p:pic>
      <p:cxnSp>
        <p:nvCxnSpPr>
          <p:cNvPr id="16" name="Straight Connector 15">
            <a:extLst>
              <a:ext uri="{FF2B5EF4-FFF2-40B4-BE49-F238E27FC236}">
                <a16:creationId xmlns:a16="http://schemas.microsoft.com/office/drawing/2014/main" id="{CF1E6DE5-7EE8-08B2-E209-4C8D73D67CC6}"/>
              </a:ext>
            </a:extLst>
          </p:cNvPr>
          <p:cNvCxnSpPr>
            <a:cxnSpLocks/>
          </p:cNvCxnSpPr>
          <p:nvPr/>
        </p:nvCxnSpPr>
        <p:spPr>
          <a:xfrm>
            <a:off x="479175" y="1025088"/>
            <a:ext cx="11227302" cy="0"/>
          </a:xfrm>
          <a:prstGeom prst="line">
            <a:avLst/>
          </a:prstGeom>
          <a:ln w="38100">
            <a:gradFill flip="none" rotWithShape="1">
              <a:gsLst>
                <a:gs pos="46000">
                  <a:srgbClr val="FFE600"/>
                </a:gs>
                <a:gs pos="66000">
                  <a:srgbClr val="F43DFF"/>
                </a:gs>
                <a:gs pos="100000">
                  <a:srgbClr val="3AF7F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178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6299A-6B36-8A46-6CC4-564A1C398ED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D0D46D-44FA-CB7F-26CE-9735E94A02AF}"/>
              </a:ext>
            </a:extLst>
          </p:cNvPr>
          <p:cNvSpPr>
            <a:spLocks noGrp="1"/>
          </p:cNvSpPr>
          <p:nvPr>
            <p:ph type="title"/>
          </p:nvPr>
        </p:nvSpPr>
        <p:spPr>
          <a:xfrm>
            <a:off x="485523" y="382588"/>
            <a:ext cx="11224347" cy="638175"/>
          </a:xfrm>
        </p:spPr>
        <p:txBody>
          <a:bodyPr/>
          <a:lstStyle/>
          <a:p>
            <a:r>
              <a:rPr lang="en-GB" dirty="0"/>
              <a:t>IRC Section 512(a)(6)</a:t>
            </a:r>
            <a:endParaRPr lang="en-US" dirty="0"/>
          </a:p>
        </p:txBody>
      </p:sp>
      <p:sp>
        <p:nvSpPr>
          <p:cNvPr id="9" name="Content Placeholder 8">
            <a:extLst>
              <a:ext uri="{FF2B5EF4-FFF2-40B4-BE49-F238E27FC236}">
                <a16:creationId xmlns:a16="http://schemas.microsoft.com/office/drawing/2014/main" id="{0D620C67-8CAD-16F8-5E76-440FAB08BC86}"/>
              </a:ext>
            </a:extLst>
          </p:cNvPr>
          <p:cNvSpPr>
            <a:spLocks noGrp="1"/>
          </p:cNvSpPr>
          <p:nvPr>
            <p:ph sz="quarter" idx="16"/>
          </p:nvPr>
        </p:nvSpPr>
        <p:spPr>
          <a:xfrm>
            <a:off x="485775" y="2081463"/>
            <a:ext cx="5857875" cy="3968500"/>
          </a:xfrm>
        </p:spPr>
        <p:txBody>
          <a:bodyPr/>
          <a:lstStyle/>
          <a:p>
            <a:pPr lvl="0"/>
            <a:r>
              <a:rPr lang="en-IN" altLang="en-US" sz="1400" dirty="0"/>
              <a:t>UBI siloing applies where an EO has more than one unrelated trade or business.</a:t>
            </a:r>
          </a:p>
          <a:p>
            <a:pPr lvl="1"/>
            <a:r>
              <a:rPr lang="en-IN" altLang="en-US" sz="1400" dirty="0"/>
              <a:t>UBTI, including for purposes of determining any net operating loss (NOL) deduction, shall be computed separately with respect to each such trade or business and without regard to the specific $1,000 deduction and:</a:t>
            </a:r>
          </a:p>
          <a:p>
            <a:pPr lvl="2"/>
            <a:r>
              <a:rPr lang="en-IN" altLang="en-US" sz="1200" dirty="0"/>
              <a:t>UBTI with respect to any such trade or business shall not be less than zero.</a:t>
            </a:r>
          </a:p>
          <a:p>
            <a:pPr marL="503238" lvl="2" indent="239713">
              <a:buNone/>
            </a:pPr>
            <a:r>
              <a:rPr lang="en-IN" altLang="en-US" sz="1200" dirty="0"/>
              <a:t>And</a:t>
            </a:r>
          </a:p>
          <a:p>
            <a:pPr lvl="2"/>
            <a:r>
              <a:rPr lang="en-IN" altLang="en-US" sz="1200" dirty="0"/>
              <a:t>The EO’s UBTI shall be the sum of the UBTI so computed with respect to each such trade or business, less a specific $1,000 deduction.</a:t>
            </a:r>
          </a:p>
          <a:p>
            <a:pPr lvl="1"/>
            <a:r>
              <a:rPr lang="en-IN" altLang="en-US" sz="1400" dirty="0"/>
              <a:t>IRC Section 512(a)(6) final regulations don’t provide much detail about the allocations of deductions.</a:t>
            </a:r>
          </a:p>
          <a:p>
            <a:pPr lvl="2"/>
            <a:r>
              <a:rPr lang="en-IN" altLang="en-US" sz="1200" dirty="0"/>
              <a:t>Until then, any reasonable method of expense allocation is permitted, except that the regulations state the unadjusted </a:t>
            </a:r>
            <a:br>
              <a:rPr lang="en-IN" altLang="en-US" sz="1200" dirty="0"/>
            </a:br>
            <a:r>
              <a:rPr lang="en-IN" altLang="en-US" sz="1200" dirty="0"/>
              <a:t>gross-to-gross method is not reasonable.</a:t>
            </a:r>
          </a:p>
          <a:p>
            <a:pPr lvl="2"/>
            <a:r>
              <a:rPr lang="en-IN" altLang="en-US" sz="1200" dirty="0"/>
              <a:t>Charitable contributions can be deducted against the total UBTI and do not need to be allocated to and among particular trades or businesses.</a:t>
            </a:r>
          </a:p>
          <a:p>
            <a:endParaRPr lang="en-US" sz="1400" dirty="0"/>
          </a:p>
        </p:txBody>
      </p:sp>
      <p:pic>
        <p:nvPicPr>
          <p:cNvPr id="10242" name="Picture 2">
            <a:extLst>
              <a:ext uri="{FF2B5EF4-FFF2-40B4-BE49-F238E27FC236}">
                <a16:creationId xmlns:a16="http://schemas.microsoft.com/office/drawing/2014/main" id="{FF707178-13D5-FE0C-E59C-0F00B818F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593" y="1411288"/>
            <a:ext cx="3647751" cy="46386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8FFD452-3B10-64E1-8313-15F9F36DAF89}"/>
              </a:ext>
            </a:extLst>
          </p:cNvPr>
          <p:cNvSpPr/>
          <p:nvPr/>
        </p:nvSpPr>
        <p:spPr>
          <a:xfrm>
            <a:off x="468980" y="1401387"/>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Siloing</a:t>
            </a:r>
          </a:p>
        </p:txBody>
      </p:sp>
    </p:spTree>
    <p:extLst>
      <p:ext uri="{BB962C8B-B14F-4D97-AF65-F5344CB8AC3E}">
        <p14:creationId xmlns:p14="http://schemas.microsoft.com/office/powerpoint/2010/main" val="1768539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0EA72-09AA-B592-D5D9-79A5750467B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341B15A-DCF9-A720-C0C8-CEC15555A28A}"/>
              </a:ext>
            </a:extLst>
          </p:cNvPr>
          <p:cNvSpPr>
            <a:spLocks noGrp="1"/>
          </p:cNvSpPr>
          <p:nvPr>
            <p:ph type="title"/>
          </p:nvPr>
        </p:nvSpPr>
        <p:spPr>
          <a:xfrm>
            <a:off x="485523" y="382588"/>
            <a:ext cx="11224347" cy="638175"/>
          </a:xfrm>
        </p:spPr>
        <p:txBody>
          <a:bodyPr/>
          <a:lstStyle/>
          <a:p>
            <a:r>
              <a:rPr lang="en-GB" dirty="0"/>
              <a:t>IRC Section 512(a)(6): </a:t>
            </a:r>
            <a:r>
              <a:rPr lang="en-IN" altLang="en-US" dirty="0"/>
              <a:t>North American Industry Classification System </a:t>
            </a:r>
            <a:r>
              <a:rPr lang="en-GB" dirty="0"/>
              <a:t>codes</a:t>
            </a:r>
            <a:endParaRPr lang="en-US" dirty="0"/>
          </a:p>
        </p:txBody>
      </p:sp>
      <p:sp>
        <p:nvSpPr>
          <p:cNvPr id="4" name="Content Placeholder 3">
            <a:extLst>
              <a:ext uri="{FF2B5EF4-FFF2-40B4-BE49-F238E27FC236}">
                <a16:creationId xmlns:a16="http://schemas.microsoft.com/office/drawing/2014/main" id="{80AFAFCC-2C9C-7A53-58D5-E9504CCBFF03}"/>
              </a:ext>
            </a:extLst>
          </p:cNvPr>
          <p:cNvSpPr>
            <a:spLocks noGrp="1"/>
          </p:cNvSpPr>
          <p:nvPr>
            <p:ph sz="quarter" idx="16"/>
          </p:nvPr>
        </p:nvSpPr>
        <p:spPr>
          <a:xfrm>
            <a:off x="485775" y="2281613"/>
            <a:ext cx="11225213" cy="3768350"/>
          </a:xfrm>
        </p:spPr>
        <p:txBody>
          <a:bodyPr/>
          <a:lstStyle/>
          <a:p>
            <a:pPr marL="0" lvl="0" indent="0">
              <a:buNone/>
            </a:pPr>
            <a:r>
              <a:rPr lang="en-IN" altLang="en-US" dirty="0"/>
              <a:t>Exempt organizations identify their separate unrelated trades or businesses using the North American Industry Classification System (NAICS).</a:t>
            </a:r>
          </a:p>
          <a:p>
            <a:pPr lvl="0"/>
            <a:endParaRPr lang="en-IN" altLang="en-US" dirty="0"/>
          </a:p>
          <a:p>
            <a:r>
              <a:rPr lang="en-IN" altLang="en-US" dirty="0"/>
              <a:t>Codes used are the two-digit NAICS codes for the underlying business activity, whether conducted directly by the organization or indirectly (e.g., through a partnership).</a:t>
            </a:r>
          </a:p>
          <a:p>
            <a:r>
              <a:rPr lang="en-IN" altLang="en-US" dirty="0"/>
              <a:t>A two-digit code can be assigned to no more than one UBTI silo and is only reported once.</a:t>
            </a:r>
          </a:p>
          <a:p>
            <a:r>
              <a:rPr lang="en-IN" altLang="en-US" dirty="0"/>
              <a:t>The code cannot be used for activities that are substantially related to the organization’s exempt function (e.g., a university cannot choose the code for educational services to describe all of its unrelated trade or business activities).</a:t>
            </a:r>
          </a:p>
          <a:p>
            <a:r>
              <a:rPr lang="en-IN" altLang="en-US" dirty="0"/>
              <a:t>An organization cannot change its code categorizations after selecting them, unless it can demonstrate that (1) the original categorization was due to an unintentional error and (2) another code more accurately describes the trade or business.</a:t>
            </a:r>
          </a:p>
          <a:p>
            <a:endParaRPr lang="en-US" dirty="0"/>
          </a:p>
        </p:txBody>
      </p:sp>
      <p:sp>
        <p:nvSpPr>
          <p:cNvPr id="5" name="Rectangle: Rounded Corners 4">
            <a:extLst>
              <a:ext uri="{FF2B5EF4-FFF2-40B4-BE49-F238E27FC236}">
                <a16:creationId xmlns:a16="http://schemas.microsoft.com/office/drawing/2014/main" id="{AA3D9602-FED8-3937-9494-D0B7E19B1A6B}"/>
              </a:ext>
            </a:extLst>
          </p:cNvPr>
          <p:cNvSpPr/>
          <p:nvPr/>
        </p:nvSpPr>
        <p:spPr>
          <a:xfrm>
            <a:off x="468980" y="1401387"/>
            <a:ext cx="3826285" cy="499602"/>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General rule</a:t>
            </a:r>
          </a:p>
        </p:txBody>
      </p:sp>
    </p:spTree>
    <p:extLst>
      <p:ext uri="{BB962C8B-B14F-4D97-AF65-F5344CB8AC3E}">
        <p14:creationId xmlns:p14="http://schemas.microsoft.com/office/powerpoint/2010/main" val="3172614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E45E4D31-1143-8811-E4B1-C54492A02D3F}"/>
              </a:ext>
            </a:extLst>
          </p:cNvPr>
          <p:cNvSpPr>
            <a:spLocks noGrp="1"/>
          </p:cNvSpPr>
          <p:nvPr>
            <p:ph idx="1"/>
          </p:nvPr>
        </p:nvSpPr>
        <p:spPr>
          <a:xfrm>
            <a:off x="485523" y="2495988"/>
            <a:ext cx="2548800" cy="3553974"/>
          </a:xfrm>
          <a:ln w="12700">
            <a:solidFill>
              <a:schemeClr val="bg1"/>
            </a:solidFill>
            <a:prstDash val="dash"/>
          </a:ln>
        </p:spPr>
        <p:txBody>
          <a:bodyPr lIns="109728" tIns="109728" rIns="109728" bIns="109728"/>
          <a:lstStyle/>
          <a:p>
            <a:pPr marL="228600" indent="-228600"/>
            <a:r>
              <a:rPr lang="en-IN" altLang="en-US" sz="1400" dirty="0"/>
              <a:t>Debt-financed income (IRC Section 512(b)(4))</a:t>
            </a:r>
          </a:p>
          <a:p>
            <a:pPr marL="228600" indent="-228600"/>
            <a:r>
              <a:rPr lang="en-IN" altLang="en-US" sz="1400" dirty="0"/>
              <a:t>Qualifying partnership interests</a:t>
            </a:r>
          </a:p>
          <a:p>
            <a:pPr marL="228600" indent="-228600"/>
            <a:r>
              <a:rPr lang="en-IN" altLang="en-US" sz="1400" dirty="0"/>
              <a:t>Qualifying S corporation interests</a:t>
            </a:r>
          </a:p>
          <a:p>
            <a:pPr marL="228600" indent="-228600"/>
            <a:r>
              <a:rPr lang="en-IN" altLang="en-US" sz="1400" dirty="0"/>
              <a:t>Certain gross income of organizations subject to IRC Section 512(a)(3), (IRC Section 501(c)(7), (9) or (17))</a:t>
            </a:r>
          </a:p>
        </p:txBody>
      </p:sp>
      <p:sp>
        <p:nvSpPr>
          <p:cNvPr id="16" name="Content Placeholder 15">
            <a:extLst>
              <a:ext uri="{FF2B5EF4-FFF2-40B4-BE49-F238E27FC236}">
                <a16:creationId xmlns:a16="http://schemas.microsoft.com/office/drawing/2014/main" id="{2FC13582-7111-630F-1D8F-EC64F50B4DC6}"/>
              </a:ext>
            </a:extLst>
          </p:cNvPr>
          <p:cNvSpPr>
            <a:spLocks noGrp="1"/>
          </p:cNvSpPr>
          <p:nvPr>
            <p:ph idx="13"/>
          </p:nvPr>
        </p:nvSpPr>
        <p:spPr>
          <a:xfrm>
            <a:off x="3377372" y="2477205"/>
            <a:ext cx="2548800" cy="3572757"/>
          </a:xfrm>
          <a:ln w="12700">
            <a:solidFill>
              <a:schemeClr val="bg1"/>
            </a:solidFill>
            <a:prstDash val="dash"/>
          </a:ln>
        </p:spPr>
        <p:txBody>
          <a:bodyPr lIns="109728" tIns="109728" rIns="109728" bIns="109728"/>
          <a:lstStyle/>
          <a:p>
            <a:pPr marL="228600" lvl="0" indent="-228600">
              <a:spcAft>
                <a:spcPts val="600"/>
              </a:spcAft>
            </a:pPr>
            <a:r>
              <a:rPr lang="en-IN" altLang="en-US" sz="1400" dirty="0"/>
              <a:t>Insurance income derived from controlled foreign corporations (IRC Section 512(b)(17))</a:t>
            </a:r>
          </a:p>
          <a:p>
            <a:pPr marL="0" indent="0">
              <a:buClr>
                <a:srgbClr val="FFE600"/>
              </a:buClr>
              <a:buSzPct val="70000"/>
              <a:buNone/>
              <a:defRPr/>
            </a:pPr>
            <a:endParaRPr lang="en-US" sz="1200" dirty="0">
              <a:solidFill>
                <a:prstClr val="white"/>
              </a:solidFill>
            </a:endParaRPr>
          </a:p>
        </p:txBody>
      </p:sp>
      <p:sp>
        <p:nvSpPr>
          <p:cNvPr id="17" name="Content Placeholder 16">
            <a:extLst>
              <a:ext uri="{FF2B5EF4-FFF2-40B4-BE49-F238E27FC236}">
                <a16:creationId xmlns:a16="http://schemas.microsoft.com/office/drawing/2014/main" id="{44151D9B-F2FD-4E3D-9849-3C2506149CC6}"/>
              </a:ext>
            </a:extLst>
          </p:cNvPr>
          <p:cNvSpPr>
            <a:spLocks noGrp="1"/>
          </p:cNvSpPr>
          <p:nvPr>
            <p:ph idx="14"/>
          </p:nvPr>
        </p:nvSpPr>
        <p:spPr>
          <a:xfrm>
            <a:off x="6269221" y="2495988"/>
            <a:ext cx="2548800" cy="3553974"/>
          </a:xfrm>
          <a:ln w="12700">
            <a:solidFill>
              <a:schemeClr val="bg1"/>
            </a:solidFill>
            <a:prstDash val="dash"/>
          </a:ln>
        </p:spPr>
        <p:txBody>
          <a:bodyPr lIns="109728" tIns="109728" rIns="109728" bIns="109728"/>
          <a:lstStyle/>
          <a:p>
            <a:r>
              <a:rPr lang="en-IN" altLang="en-US" dirty="0"/>
              <a:t>Passive income activities with controlled organizations</a:t>
            </a:r>
          </a:p>
          <a:p>
            <a:endParaRPr lang="en-US" dirty="0"/>
          </a:p>
        </p:txBody>
      </p:sp>
      <p:sp>
        <p:nvSpPr>
          <p:cNvPr id="2" name="Title 1">
            <a:extLst>
              <a:ext uri="{FF2B5EF4-FFF2-40B4-BE49-F238E27FC236}">
                <a16:creationId xmlns:a16="http://schemas.microsoft.com/office/drawing/2014/main" id="{C47AE129-8913-F9C8-4376-856E5714DA50}"/>
              </a:ext>
            </a:extLst>
          </p:cNvPr>
          <p:cNvSpPr>
            <a:spLocks noGrp="1"/>
          </p:cNvSpPr>
          <p:nvPr>
            <p:ph type="title"/>
          </p:nvPr>
        </p:nvSpPr>
        <p:spPr/>
        <p:txBody>
          <a:bodyPr/>
          <a:lstStyle/>
          <a:p>
            <a:r>
              <a:rPr lang="en-GB" dirty="0"/>
              <a:t>IRC Section 512(a)(6): non-NAICS business activity codes for certain types </a:t>
            </a:r>
            <a:br>
              <a:rPr lang="en-GB" dirty="0"/>
            </a:br>
            <a:r>
              <a:rPr lang="en-GB" dirty="0"/>
              <a:t>of investments</a:t>
            </a:r>
            <a:endParaRPr lang="en-US" dirty="0"/>
          </a:p>
        </p:txBody>
      </p:sp>
      <p:sp>
        <p:nvSpPr>
          <p:cNvPr id="18" name="Content Placeholder 17">
            <a:extLst>
              <a:ext uri="{FF2B5EF4-FFF2-40B4-BE49-F238E27FC236}">
                <a16:creationId xmlns:a16="http://schemas.microsoft.com/office/drawing/2014/main" id="{39ECBD4A-0138-3ECC-D00A-D503F4442535}"/>
              </a:ext>
            </a:extLst>
          </p:cNvPr>
          <p:cNvSpPr>
            <a:spLocks noGrp="1"/>
          </p:cNvSpPr>
          <p:nvPr>
            <p:ph idx="15"/>
          </p:nvPr>
        </p:nvSpPr>
        <p:spPr>
          <a:xfrm>
            <a:off x="9161070" y="2495988"/>
            <a:ext cx="2548800" cy="3553974"/>
          </a:xfrm>
          <a:ln w="12700">
            <a:solidFill>
              <a:schemeClr val="bg1"/>
            </a:solidFill>
            <a:prstDash val="dash"/>
          </a:ln>
        </p:spPr>
        <p:txBody>
          <a:bodyPr lIns="109728" tIns="109728" rIns="109728" bIns="109728"/>
          <a:lstStyle/>
          <a:p>
            <a:pPr>
              <a:spcAft>
                <a:spcPts val="0"/>
              </a:spcAft>
            </a:pPr>
            <a:r>
              <a:rPr lang="en-IN" altLang="en-US" dirty="0"/>
              <a:t>Nonqualifying</a:t>
            </a:r>
          </a:p>
          <a:p>
            <a:pPr marL="256032" indent="0">
              <a:spcBef>
                <a:spcPts val="0"/>
              </a:spcBef>
              <a:buNone/>
            </a:pPr>
            <a:r>
              <a:rPr lang="en-IN" altLang="en-US" dirty="0"/>
              <a:t>S corporation interests</a:t>
            </a:r>
          </a:p>
          <a:p>
            <a:endParaRPr lang="en-US" dirty="0"/>
          </a:p>
        </p:txBody>
      </p:sp>
      <p:sp>
        <p:nvSpPr>
          <p:cNvPr id="11" name="TextBox 25">
            <a:extLst>
              <a:ext uri="{FF2B5EF4-FFF2-40B4-BE49-F238E27FC236}">
                <a16:creationId xmlns:a16="http://schemas.microsoft.com/office/drawing/2014/main" id="{7F3E4BB8-B2F6-0C5F-7049-1A7B76674199}"/>
              </a:ext>
            </a:extLst>
          </p:cNvPr>
          <p:cNvSpPr txBox="1"/>
          <p:nvPr/>
        </p:nvSpPr>
        <p:spPr>
          <a:xfrm>
            <a:off x="465529" y="1405647"/>
            <a:ext cx="2568794" cy="1013073"/>
          </a:xfrm>
          <a:prstGeom prst="rect">
            <a:avLst/>
          </a:prstGeom>
          <a:solidFill>
            <a:schemeClr val="bg1"/>
          </a:solid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kumimoji="0" sz="1600" b="0" i="0" u="none" strike="noStrike" kern="0" cap="none" spc="0" normalizeH="0" baseline="0">
                <a:ln>
                  <a:noFill/>
                </a:ln>
                <a:solidFill>
                  <a:prstClr val="white"/>
                </a:solidFill>
                <a:effectLst/>
                <a:uLnTx/>
                <a:uFillTx/>
                <a:latin typeface="EYInterstate Light" panose="02000506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t>901101</a:t>
            </a:r>
            <a:r>
              <a:rPr lang="en-CA" b="1" dirty="0">
                <a:solidFill>
                  <a:schemeClr val="bg2"/>
                </a:solidFill>
              </a:rPr>
              <a:t>:</a:t>
            </a:r>
            <a: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t> </a:t>
            </a:r>
            <a:b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br>
            <a: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t>investment activities</a:t>
            </a:r>
          </a:p>
        </p:txBody>
      </p:sp>
      <p:sp>
        <p:nvSpPr>
          <p:cNvPr id="19" name="TextBox 25">
            <a:extLst>
              <a:ext uri="{FF2B5EF4-FFF2-40B4-BE49-F238E27FC236}">
                <a16:creationId xmlns:a16="http://schemas.microsoft.com/office/drawing/2014/main" id="{5D5BA692-016E-07A3-06B9-97B700837396}"/>
              </a:ext>
            </a:extLst>
          </p:cNvPr>
          <p:cNvSpPr txBox="1"/>
          <p:nvPr/>
        </p:nvSpPr>
        <p:spPr>
          <a:xfrm>
            <a:off x="3377372" y="1405647"/>
            <a:ext cx="2568794" cy="1013073"/>
          </a:xfrm>
          <a:prstGeom prst="rect">
            <a:avLst/>
          </a:prstGeom>
          <a:solidFill>
            <a:srgbClr val="C4C4CD"/>
          </a:solid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kumimoji="0" sz="1600" b="0" i="0" u="none" strike="noStrike" kern="0" cap="none" spc="0" normalizeH="0" baseline="0">
                <a:ln>
                  <a:noFill/>
                </a:ln>
                <a:solidFill>
                  <a:prstClr val="white"/>
                </a:solidFill>
                <a:effectLst/>
                <a:uLnTx/>
                <a:uFillTx/>
                <a:latin typeface="EYInterstate Light" panose="02000506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t>901301:</a:t>
            </a:r>
            <a:b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br>
            <a: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t>insurance income</a:t>
            </a:r>
          </a:p>
        </p:txBody>
      </p:sp>
      <p:sp>
        <p:nvSpPr>
          <p:cNvPr id="20" name="TextBox 25">
            <a:extLst>
              <a:ext uri="{FF2B5EF4-FFF2-40B4-BE49-F238E27FC236}">
                <a16:creationId xmlns:a16="http://schemas.microsoft.com/office/drawing/2014/main" id="{0C65813F-28BC-0122-3BD3-6142887CE196}"/>
              </a:ext>
            </a:extLst>
          </p:cNvPr>
          <p:cNvSpPr txBox="1"/>
          <p:nvPr/>
        </p:nvSpPr>
        <p:spPr>
          <a:xfrm>
            <a:off x="6245836" y="1405647"/>
            <a:ext cx="2568794" cy="1013073"/>
          </a:xfrm>
          <a:prstGeom prst="rect">
            <a:avLst/>
          </a:prstGeom>
          <a:solidFill>
            <a:schemeClr val="tx2"/>
          </a:solidFill>
          <a:ln w="19050" cap="flat">
            <a:solidFill>
              <a:srgbClr val="747480"/>
            </a:solidFill>
            <a:prstDash val="solid"/>
            <a:miter/>
          </a:ln>
        </p:spPr>
        <p:txBody>
          <a:bodyPr wrap="square" lIns="72000" tIns="72000" rIns="72000" bIns="72000" rtlCol="0" anchor="ctr" anchorCtr="0">
            <a:noAutofit/>
          </a:bodyPr>
          <a:lstStyle>
            <a:defPPr>
              <a:defRPr lang="en-US"/>
            </a:defPPr>
            <a:lvl1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kumimoji="0" sz="1600" b="0" i="0" u="none" strike="noStrike" kern="0" cap="none" spc="0" normalizeH="0" baseline="0">
                <a:ln>
                  <a:noFill/>
                </a:ln>
                <a:solidFill>
                  <a:prstClr val="white"/>
                </a:solidFill>
                <a:effectLst/>
                <a:uLnTx/>
                <a:uFillTx/>
                <a:latin typeface="EYInterstate Light" panose="02000506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t>903###:</a:t>
            </a:r>
            <a:b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br>
            <a:r>
              <a:rPr kumimoji="0" lang="en-CA" b="1" i="0" u="none" strike="noStrike" kern="0" cap="none" spc="0" normalizeH="0" baseline="0" noProof="0" dirty="0">
                <a:ln>
                  <a:noFill/>
                </a:ln>
                <a:solidFill>
                  <a:schemeClr val="bg2"/>
                </a:solidFill>
                <a:effectLst/>
                <a:uLnTx/>
                <a:uFillTx/>
                <a:latin typeface="EYInterstate Light" panose="02000506000000020004" pitchFamily="2" charset="0"/>
                <a:ea typeface="+mn-ea"/>
                <a:cs typeface="+mn-cs"/>
              </a:rPr>
              <a:t>passive income</a:t>
            </a:r>
          </a:p>
        </p:txBody>
      </p:sp>
      <p:sp>
        <p:nvSpPr>
          <p:cNvPr id="21" name="TextBox 25">
            <a:extLst>
              <a:ext uri="{FF2B5EF4-FFF2-40B4-BE49-F238E27FC236}">
                <a16:creationId xmlns:a16="http://schemas.microsoft.com/office/drawing/2014/main" id="{AF55874D-C4B4-B8D8-669D-14BF95CE2282}"/>
              </a:ext>
            </a:extLst>
          </p:cNvPr>
          <p:cNvSpPr txBox="1"/>
          <p:nvPr/>
        </p:nvSpPr>
        <p:spPr>
          <a:xfrm>
            <a:off x="9161070" y="1405647"/>
            <a:ext cx="2568794" cy="1013073"/>
          </a:xfrm>
          <a:prstGeom prst="rect">
            <a:avLst/>
          </a:prstGeom>
          <a:solidFill>
            <a:srgbClr val="747480"/>
          </a:solid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kumimoji="0" sz="1600" b="0" i="0" u="none" strike="noStrike" kern="0" cap="none" spc="0" normalizeH="0" baseline="0">
                <a:ln>
                  <a:noFill/>
                </a:ln>
                <a:solidFill>
                  <a:prstClr val="white"/>
                </a:solidFill>
                <a:effectLst/>
                <a:uLnTx/>
                <a:uFillTx/>
                <a:latin typeface="EYInterstate Light" panose="02000506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CA" b="1" i="0" u="none" strike="noStrike" kern="0" cap="none" spc="0" normalizeH="0" baseline="0" noProof="0" dirty="0">
                <a:ln>
                  <a:noFill/>
                </a:ln>
                <a:solidFill>
                  <a:schemeClr val="bg1"/>
                </a:solidFill>
                <a:effectLst/>
                <a:uLnTx/>
                <a:uFillTx/>
                <a:latin typeface="EYInterstate Light" panose="02000506000000020004" pitchFamily="2" charset="0"/>
                <a:ea typeface="+mn-ea"/>
                <a:cs typeface="+mn-cs"/>
              </a:rPr>
              <a:t>904###:</a:t>
            </a:r>
            <a:br>
              <a:rPr kumimoji="0" lang="en-CA" b="1" i="0" u="none" strike="noStrike" kern="0" cap="none" spc="0" normalizeH="0" baseline="0" noProof="0" dirty="0">
                <a:ln>
                  <a:noFill/>
                </a:ln>
                <a:solidFill>
                  <a:schemeClr val="bg1"/>
                </a:solidFill>
                <a:effectLst/>
                <a:uLnTx/>
                <a:uFillTx/>
                <a:latin typeface="EYInterstate Light" panose="02000506000000020004" pitchFamily="2" charset="0"/>
                <a:ea typeface="+mn-ea"/>
                <a:cs typeface="+mn-cs"/>
              </a:rPr>
            </a:br>
            <a:r>
              <a:rPr kumimoji="0" lang="en-CA" b="1" i="0" u="none" strike="noStrike" kern="0" cap="none" spc="0" normalizeH="0" baseline="0" noProof="0" dirty="0">
                <a:ln>
                  <a:noFill/>
                </a:ln>
                <a:solidFill>
                  <a:schemeClr val="bg1"/>
                </a:solidFill>
                <a:effectLst/>
                <a:uLnTx/>
                <a:uFillTx/>
                <a:latin typeface="EYInterstate Light" panose="02000506000000020004" pitchFamily="2" charset="0"/>
                <a:ea typeface="+mn-ea"/>
                <a:cs typeface="+mn-cs"/>
              </a:rPr>
              <a:t>interest</a:t>
            </a:r>
          </a:p>
        </p:txBody>
      </p:sp>
    </p:spTree>
    <p:extLst>
      <p:ext uri="{BB962C8B-B14F-4D97-AF65-F5344CB8AC3E}">
        <p14:creationId xmlns:p14="http://schemas.microsoft.com/office/powerpoint/2010/main" val="4150150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CBB7-7CE0-7058-672C-8D235632386C}"/>
              </a:ext>
            </a:extLst>
          </p:cNvPr>
          <p:cNvSpPr>
            <a:spLocks noGrp="1"/>
          </p:cNvSpPr>
          <p:nvPr>
            <p:ph type="title"/>
          </p:nvPr>
        </p:nvSpPr>
        <p:spPr>
          <a:xfrm>
            <a:off x="485523" y="382588"/>
            <a:ext cx="11224347" cy="638175"/>
          </a:xfrm>
        </p:spPr>
        <p:txBody>
          <a:bodyPr/>
          <a:lstStyle/>
          <a:p>
            <a:r>
              <a:rPr lang="en-GB" dirty="0"/>
              <a:t>IRC Section 512(a)(6): q</a:t>
            </a:r>
            <a:r>
              <a:rPr lang="en-US" dirty="0"/>
              <a:t>ualifying partnership interests (QPIs)</a:t>
            </a:r>
            <a:br>
              <a:rPr lang="en-US" dirty="0"/>
            </a:br>
            <a:endParaRPr lang="en-US" dirty="0"/>
          </a:p>
        </p:txBody>
      </p:sp>
      <p:sp>
        <p:nvSpPr>
          <p:cNvPr id="8" name="Content Placeholder 7">
            <a:extLst>
              <a:ext uri="{FF2B5EF4-FFF2-40B4-BE49-F238E27FC236}">
                <a16:creationId xmlns:a16="http://schemas.microsoft.com/office/drawing/2014/main" id="{A4F2552C-F74A-1ABD-9E8D-2562C32B8EA2}"/>
              </a:ext>
            </a:extLst>
          </p:cNvPr>
          <p:cNvSpPr>
            <a:spLocks noGrp="1"/>
          </p:cNvSpPr>
          <p:nvPr>
            <p:ph sz="quarter" idx="16"/>
          </p:nvPr>
        </p:nvSpPr>
        <p:spPr>
          <a:xfrm>
            <a:off x="485520" y="1411287"/>
            <a:ext cx="5356800" cy="4638675"/>
          </a:xfrm>
        </p:spPr>
        <p:txBody>
          <a:bodyPr/>
          <a:lstStyle/>
          <a:p>
            <a:pPr marL="0" indent="0">
              <a:buNone/>
            </a:pPr>
            <a:r>
              <a:rPr lang="en-IN" altLang="en-US" dirty="0"/>
              <a:t>QPI: A tax-exempt organization’s interest in a directly held partnership is a QPI if the tax-exempt organization meets either:</a:t>
            </a:r>
          </a:p>
          <a:p>
            <a:endParaRPr lang="en-IN" altLang="en-US" dirty="0"/>
          </a:p>
          <a:p>
            <a:pPr marL="0" indent="0">
              <a:buNone/>
            </a:pPr>
            <a:r>
              <a:rPr lang="en-US" b="1" dirty="0"/>
              <a:t>De minimis test</a:t>
            </a:r>
          </a:p>
          <a:p>
            <a:pPr marL="0" indent="0">
              <a:buNone/>
            </a:pPr>
            <a:r>
              <a:rPr lang="en-US" dirty="0"/>
              <a:t>The tax-exempt organization must own not more than 2% of the capital and profits interests in the partnership.</a:t>
            </a:r>
          </a:p>
          <a:p>
            <a:pPr marL="0" indent="0">
              <a:buNone/>
            </a:pPr>
            <a:endParaRPr lang="en-US" dirty="0"/>
          </a:p>
          <a:p>
            <a:pPr marL="0" indent="0">
              <a:buNone/>
            </a:pPr>
            <a:r>
              <a:rPr lang="en-US" dirty="0"/>
              <a:t>Or</a:t>
            </a:r>
          </a:p>
          <a:p>
            <a:pPr marL="0" indent="0">
              <a:buNone/>
            </a:pPr>
            <a:endParaRPr lang="en-US" dirty="0"/>
          </a:p>
          <a:p>
            <a:pPr marL="0" indent="0">
              <a:buNone/>
            </a:pPr>
            <a:r>
              <a:rPr lang="en-US" b="1" dirty="0"/>
              <a:t>Participation test</a:t>
            </a:r>
          </a:p>
          <a:p>
            <a:pPr marL="0" indent="0">
              <a:buNone/>
            </a:pPr>
            <a:r>
              <a:rPr lang="en-US" dirty="0"/>
              <a:t>The tax-exempt organization must hold no more than 20% of the capital interest in the partnership and must not “significantly participate” in the partnership.</a:t>
            </a:r>
          </a:p>
        </p:txBody>
      </p:sp>
      <p:sp>
        <p:nvSpPr>
          <p:cNvPr id="5" name="Text Placeholder 10">
            <a:extLst>
              <a:ext uri="{FF2B5EF4-FFF2-40B4-BE49-F238E27FC236}">
                <a16:creationId xmlns:a16="http://schemas.microsoft.com/office/drawing/2014/main" id="{429E8791-63D4-30AA-BA87-6A57A6BF8B3F}"/>
              </a:ext>
            </a:extLst>
          </p:cNvPr>
          <p:cNvSpPr txBox="1">
            <a:spLocks/>
          </p:cNvSpPr>
          <p:nvPr/>
        </p:nvSpPr>
        <p:spPr>
          <a:xfrm>
            <a:off x="1025829" y="4329779"/>
            <a:ext cx="4300907" cy="1000150"/>
          </a:xfrm>
          <a:prstGeom prst="rect">
            <a:avLst/>
          </a:prstGeom>
        </p:spPr>
        <p:txBody>
          <a:bodyPr vert="horz" lIns="0" tIns="0" rIns="0" bIns="0" rtlCol="0" anchor="t" anchorCtr="0">
            <a:noAutofit/>
          </a:bodyPr>
          <a:lstStyle>
            <a:defPPr>
              <a:defRPr lang="en-US"/>
            </a:defPPr>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buFont typeface="Wingdings" pitchFamily="2" charset="2"/>
              <a:buNone/>
            </a:pPr>
            <a:endParaRPr lang="en-US" sz="1600" dirty="0"/>
          </a:p>
        </p:txBody>
      </p:sp>
      <p:cxnSp>
        <p:nvCxnSpPr>
          <p:cNvPr id="6" name="Straight Connector 5">
            <a:extLst>
              <a:ext uri="{FF2B5EF4-FFF2-40B4-BE49-F238E27FC236}">
                <a16:creationId xmlns:a16="http://schemas.microsoft.com/office/drawing/2014/main" id="{935E86C6-E12B-4741-0F4D-0D945AEC9E7C}"/>
              </a:ext>
            </a:extLst>
          </p:cNvPr>
          <p:cNvCxnSpPr>
            <a:cxnSpLocks/>
          </p:cNvCxnSpPr>
          <p:nvPr/>
        </p:nvCxnSpPr>
        <p:spPr>
          <a:xfrm>
            <a:off x="6115380" y="2454086"/>
            <a:ext cx="0" cy="2553076"/>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22530" name="Picture 2" descr="A person standing at a table with a computer and books on it&#10;&#10;AI-generated content may be incorrect.">
            <a:extLst>
              <a:ext uri="{FF2B5EF4-FFF2-40B4-BE49-F238E27FC236}">
                <a16:creationId xmlns:a16="http://schemas.microsoft.com/office/drawing/2014/main" id="{374CD714-B3BA-32CA-07C3-36051D9028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3069" y="2253499"/>
            <a:ext cx="5353158" cy="300952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E2F7D0-7909-A3BC-65D5-012846161E59}"/>
              </a:ext>
              <a:ext uri="{C183D7F6-B498-43B3-948B-1728B52AA6E4}">
                <adec:decorative xmlns:adec="http://schemas.microsoft.com/office/drawing/2017/decorative" val="1"/>
              </a:ext>
            </a:extLst>
          </p:cNvPr>
          <p:cNvSpPr/>
          <p:nvPr/>
        </p:nvSpPr>
        <p:spPr>
          <a:xfrm>
            <a:off x="6353070" y="2253500"/>
            <a:ext cx="5353155" cy="3009529"/>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A1A24"/>
              </a:solidFill>
              <a:effectLst/>
              <a:uLnTx/>
              <a:uFillTx/>
              <a:latin typeface="EYInterstate Light"/>
              <a:ea typeface="+mn-ea"/>
              <a:cs typeface="+mn-cs"/>
            </a:endParaRPr>
          </a:p>
        </p:txBody>
      </p:sp>
    </p:spTree>
    <p:extLst>
      <p:ext uri="{BB962C8B-B14F-4D97-AF65-F5344CB8AC3E}">
        <p14:creationId xmlns:p14="http://schemas.microsoft.com/office/powerpoint/2010/main" val="3669801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B5236-F262-2299-9770-DA0EBE024B93}"/>
              </a:ext>
            </a:extLst>
          </p:cNvPr>
          <p:cNvSpPr>
            <a:spLocks noGrp="1"/>
          </p:cNvSpPr>
          <p:nvPr>
            <p:ph type="title"/>
          </p:nvPr>
        </p:nvSpPr>
        <p:spPr>
          <a:xfrm>
            <a:off x="485523" y="382588"/>
            <a:ext cx="11224347" cy="638175"/>
          </a:xfrm>
        </p:spPr>
        <p:txBody>
          <a:bodyPr/>
          <a:lstStyle/>
          <a:p>
            <a:r>
              <a:rPr lang="en-GB" dirty="0"/>
              <a:t>IRC Section 512(a)(6): </a:t>
            </a:r>
            <a:r>
              <a:rPr lang="en-US" dirty="0"/>
              <a:t>QPIs</a:t>
            </a:r>
          </a:p>
        </p:txBody>
      </p:sp>
      <p:sp>
        <p:nvSpPr>
          <p:cNvPr id="8" name="Content Placeholder 7">
            <a:extLst>
              <a:ext uri="{FF2B5EF4-FFF2-40B4-BE49-F238E27FC236}">
                <a16:creationId xmlns:a16="http://schemas.microsoft.com/office/drawing/2014/main" id="{77AA493A-1238-35AF-3708-7071884ECB09}"/>
              </a:ext>
            </a:extLst>
          </p:cNvPr>
          <p:cNvSpPr>
            <a:spLocks noGrp="1"/>
          </p:cNvSpPr>
          <p:nvPr>
            <p:ph sz="quarter" idx="16"/>
          </p:nvPr>
        </p:nvSpPr>
        <p:spPr>
          <a:xfrm>
            <a:off x="485775" y="2587538"/>
            <a:ext cx="5467349" cy="3462424"/>
          </a:xfrm>
        </p:spPr>
        <p:txBody>
          <a:bodyPr/>
          <a:lstStyle/>
          <a:p>
            <a:pPr marL="0" indent="0">
              <a:buNone/>
            </a:pPr>
            <a:r>
              <a:rPr lang="en-US" b="1" dirty="0"/>
              <a:t>Organization power to act</a:t>
            </a:r>
          </a:p>
          <a:p>
            <a:pPr marL="342900" indent="-342900">
              <a:buFont typeface="+mj-lt"/>
              <a:buAutoNum type="arabicPeriod"/>
            </a:pPr>
            <a:r>
              <a:rPr lang="en-IN" altLang="en-US" dirty="0"/>
              <a:t>The organization, by itself, may require the partnership to perform, or may prevent the partnership from performing, any act that significantly affects the operations of the partnership.</a:t>
            </a:r>
          </a:p>
          <a:p>
            <a:pPr marL="342900" indent="-342900">
              <a:buFont typeface="+mj-lt"/>
              <a:buAutoNum type="arabicPeriod"/>
            </a:pPr>
            <a:endParaRPr lang="en-IN" altLang="en-US" dirty="0"/>
          </a:p>
          <a:p>
            <a:pPr marL="342900" indent="-342900">
              <a:buFont typeface="+mj-lt"/>
              <a:buAutoNum type="arabicPeriod"/>
            </a:pPr>
            <a:r>
              <a:rPr lang="en-US" dirty="0"/>
              <a:t>The organization, by itself, has the power to appoint or remove any of the partnership’s officers or employees or a majority of directors.</a:t>
            </a:r>
          </a:p>
        </p:txBody>
      </p:sp>
      <p:sp>
        <p:nvSpPr>
          <p:cNvPr id="3" name="Content Placeholder 2">
            <a:extLst>
              <a:ext uri="{FF2B5EF4-FFF2-40B4-BE49-F238E27FC236}">
                <a16:creationId xmlns:a16="http://schemas.microsoft.com/office/drawing/2014/main" id="{CD4AAB40-053F-21B4-3E06-030882E3EEF0}"/>
              </a:ext>
            </a:extLst>
          </p:cNvPr>
          <p:cNvSpPr>
            <a:spLocks noGrp="1"/>
          </p:cNvSpPr>
          <p:nvPr>
            <p:ph sz="quarter" idx="15"/>
          </p:nvPr>
        </p:nvSpPr>
        <p:spPr>
          <a:xfrm>
            <a:off x="6353175" y="2587538"/>
            <a:ext cx="5356225" cy="3462424"/>
          </a:xfrm>
        </p:spPr>
        <p:txBody>
          <a:bodyPr/>
          <a:lstStyle/>
          <a:p>
            <a:pPr marL="0" indent="0">
              <a:buNone/>
            </a:pPr>
            <a:r>
              <a:rPr lang="en-US" b="1" dirty="0"/>
              <a:t>Individuals power to act</a:t>
            </a:r>
          </a:p>
          <a:p>
            <a:pPr marL="342900" indent="-342900">
              <a:buFont typeface="+mj-lt"/>
              <a:buAutoNum type="arabicPeriod"/>
            </a:pPr>
            <a:r>
              <a:rPr lang="en-US" altLang="en-US" dirty="0"/>
              <a:t>Any of the organization’s officers, directors, trustees or employees have rights to participate in the management of the partnership at any time.</a:t>
            </a:r>
          </a:p>
          <a:p>
            <a:pPr marL="342900" indent="-342900">
              <a:buFont typeface="+mj-lt"/>
              <a:buAutoNum type="arabicPeriod"/>
            </a:pPr>
            <a:endParaRPr lang="en-US" altLang="en-US" dirty="0"/>
          </a:p>
          <a:p>
            <a:pPr marL="342900" indent="-342900">
              <a:buFont typeface="+mj-lt"/>
              <a:buAutoNum type="arabicPeriod"/>
            </a:pPr>
            <a:r>
              <a:rPr lang="en-US" dirty="0"/>
              <a:t>Any of the organization’s officers, directors, trustees or employees have rights to conduct the partnership’s business at any time.</a:t>
            </a:r>
          </a:p>
        </p:txBody>
      </p:sp>
      <p:cxnSp>
        <p:nvCxnSpPr>
          <p:cNvPr id="6" name="Straight Connector 5">
            <a:extLst>
              <a:ext uri="{FF2B5EF4-FFF2-40B4-BE49-F238E27FC236}">
                <a16:creationId xmlns:a16="http://schemas.microsoft.com/office/drawing/2014/main" id="{D70C5F72-80E7-E6FE-C4B6-8EBDDBF2DBC0}"/>
              </a:ext>
            </a:extLst>
          </p:cNvPr>
          <p:cNvCxnSpPr>
            <a:cxnSpLocks/>
          </p:cNvCxnSpPr>
          <p:nvPr/>
        </p:nvCxnSpPr>
        <p:spPr>
          <a:xfrm>
            <a:off x="6092731" y="2587538"/>
            <a:ext cx="0" cy="2870576"/>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3BF62615-8111-B325-628B-952DD1AF85F7}"/>
              </a:ext>
            </a:extLst>
          </p:cNvPr>
          <p:cNvSpPr/>
          <p:nvPr/>
        </p:nvSpPr>
        <p:spPr>
          <a:xfrm>
            <a:off x="485775" y="1378146"/>
            <a:ext cx="5400000"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Significant participation</a:t>
            </a:r>
          </a:p>
        </p:txBody>
      </p:sp>
      <p:sp>
        <p:nvSpPr>
          <p:cNvPr id="9" name="TextBox 8">
            <a:extLst>
              <a:ext uri="{FF2B5EF4-FFF2-40B4-BE49-F238E27FC236}">
                <a16:creationId xmlns:a16="http://schemas.microsoft.com/office/drawing/2014/main" id="{3BD10192-7FBA-383A-1804-B131B570C59E}"/>
              </a:ext>
            </a:extLst>
          </p:cNvPr>
          <p:cNvSpPr txBox="1"/>
          <p:nvPr/>
        </p:nvSpPr>
        <p:spPr>
          <a:xfrm>
            <a:off x="485775" y="1917695"/>
            <a:ext cx="11224346" cy="369332"/>
          </a:xfrm>
          <a:prstGeom prst="rect">
            <a:avLst/>
          </a:prstGeom>
          <a:noFill/>
        </p:spPr>
        <p:txBody>
          <a:bodyPr wrap="square" lIns="0" r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For the purposes of the participation test, it is determined based upon four factors.</a:t>
            </a:r>
          </a:p>
        </p:txBody>
      </p:sp>
    </p:spTree>
    <p:extLst>
      <p:ext uri="{BB962C8B-B14F-4D97-AF65-F5344CB8AC3E}">
        <p14:creationId xmlns:p14="http://schemas.microsoft.com/office/powerpoint/2010/main" val="787971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0118F-271E-4382-F709-AA69843717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C2392F0-CD8F-36B3-E4EC-B16790542B6F}"/>
              </a:ext>
            </a:extLst>
          </p:cNvPr>
          <p:cNvSpPr>
            <a:spLocks noGrp="1"/>
          </p:cNvSpPr>
          <p:nvPr>
            <p:ph type="title"/>
          </p:nvPr>
        </p:nvSpPr>
        <p:spPr>
          <a:xfrm>
            <a:off x="485523" y="382588"/>
            <a:ext cx="11224347" cy="638175"/>
          </a:xfrm>
        </p:spPr>
        <p:txBody>
          <a:bodyPr/>
          <a:lstStyle/>
          <a:p>
            <a:r>
              <a:rPr lang="en-GB" dirty="0"/>
              <a:t>IRC Section 512(a)(6): </a:t>
            </a:r>
            <a:r>
              <a:rPr lang="en-US" dirty="0"/>
              <a:t>QPIs</a:t>
            </a:r>
            <a:br>
              <a:rPr lang="en-US" dirty="0"/>
            </a:br>
            <a:endParaRPr lang="en-US" dirty="0"/>
          </a:p>
        </p:txBody>
      </p:sp>
      <p:sp>
        <p:nvSpPr>
          <p:cNvPr id="6" name="Content Placeholder 5">
            <a:extLst>
              <a:ext uri="{FF2B5EF4-FFF2-40B4-BE49-F238E27FC236}">
                <a16:creationId xmlns:a16="http://schemas.microsoft.com/office/drawing/2014/main" id="{6044D2FB-87A6-281C-F0BF-AF322662DE9B}"/>
              </a:ext>
            </a:extLst>
          </p:cNvPr>
          <p:cNvSpPr>
            <a:spLocks noGrp="1"/>
          </p:cNvSpPr>
          <p:nvPr>
            <p:ph sz="quarter" idx="16"/>
          </p:nvPr>
        </p:nvSpPr>
        <p:spPr>
          <a:xfrm>
            <a:off x="485775" y="1864895"/>
            <a:ext cx="5356225" cy="4185068"/>
          </a:xfrm>
        </p:spPr>
        <p:txBody>
          <a:bodyPr/>
          <a:lstStyle/>
          <a:p>
            <a:pPr lvl="0"/>
            <a:r>
              <a:rPr lang="en-IN" altLang="en-US" sz="1400" dirty="0"/>
              <a:t>A look-through rule applies where a tax-exempt organization has an indirect interest in a lower-tier partnership through a directly held, non-QPI partnership interest.</a:t>
            </a:r>
          </a:p>
          <a:p>
            <a:pPr lvl="1"/>
            <a:r>
              <a:rPr lang="en-IN" altLang="en-US" sz="1400" dirty="0"/>
              <a:t>The lower-tier partnership may still qualify as a QPI if the lower-tier partnership interest meets the requirements of the de minimis test with respect to the tax-exempt investor.</a:t>
            </a:r>
          </a:p>
          <a:p>
            <a:pPr lvl="1"/>
            <a:r>
              <a:rPr lang="en-IN" altLang="en-US" sz="1400" dirty="0"/>
              <a:t>The lower-tier partnership may also qualify as a QPI if the partnership above can satisfy the participation test with respect to their directly owned partnership (i.e., not with respect to the tax-exempt organization). Thus, for purposes of the look-through rule, the participation test applies tier by tier to intervening, indirectly owned partnerships.</a:t>
            </a:r>
          </a:p>
          <a:p>
            <a:pPr lvl="1"/>
            <a:r>
              <a:rPr lang="en-IN" altLang="en-US" sz="1400" dirty="0"/>
              <a:t>Lower-tier partnerships that can be considered QPIs under the look-through rule may, but are not required to be, aggregated with other QPIs as a single unrelated trade or business.</a:t>
            </a:r>
          </a:p>
          <a:p>
            <a:endParaRPr lang="en-US" sz="1400" dirty="0"/>
          </a:p>
        </p:txBody>
      </p:sp>
      <p:pic>
        <p:nvPicPr>
          <p:cNvPr id="21508" name="Picture 4" descr="A person writing on a glass board&#10;&#10;AI-generated content may be incorrect.">
            <a:extLst>
              <a:ext uri="{FF2B5EF4-FFF2-40B4-BE49-F238E27FC236}">
                <a16:creationId xmlns:a16="http://schemas.microsoft.com/office/drawing/2014/main" id="{5C03BBAD-8273-4498-2FF0-9E02996F3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895" y="1411286"/>
            <a:ext cx="4126582" cy="46399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9A4D30-5999-5675-260F-8B6893D1F3DF}"/>
              </a:ext>
            </a:extLst>
          </p:cNvPr>
          <p:cNvSpPr/>
          <p:nvPr/>
        </p:nvSpPr>
        <p:spPr>
          <a:xfrm rot="10800000">
            <a:off x="7579895" y="1411286"/>
            <a:ext cx="4126582" cy="4639905"/>
          </a:xfrm>
          <a:prstGeom prst="rect">
            <a:avLst/>
          </a:prstGeom>
          <a:gradFill flip="none" rotWithShape="1">
            <a:gsLst>
              <a:gs pos="0">
                <a:schemeClr val="tx1">
                  <a:alpha val="0"/>
                </a:schemeClr>
              </a:gs>
              <a:gs pos="32000">
                <a:srgbClr val="1A1A24">
                  <a:alpha val="39000"/>
                </a:srgbClr>
              </a:gs>
              <a:gs pos="100000">
                <a:schemeClr val="tx1"/>
              </a:gs>
            </a:gsLst>
            <a:lin ang="0" scaled="1"/>
            <a:tileRect/>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CA" sz="2000" dirty="0">
              <a:solidFill>
                <a:schemeClr val="tx1"/>
              </a:solidFill>
            </a:endParaRPr>
          </a:p>
        </p:txBody>
      </p:sp>
      <p:sp>
        <p:nvSpPr>
          <p:cNvPr id="11" name="Rectangle: Rounded Corners 10">
            <a:extLst>
              <a:ext uri="{FF2B5EF4-FFF2-40B4-BE49-F238E27FC236}">
                <a16:creationId xmlns:a16="http://schemas.microsoft.com/office/drawing/2014/main" id="{9011B1F0-6B68-241B-46F4-2C9D031E0AC4}"/>
              </a:ext>
            </a:extLst>
          </p:cNvPr>
          <p:cNvSpPr/>
          <p:nvPr/>
        </p:nvSpPr>
        <p:spPr>
          <a:xfrm>
            <a:off x="485775" y="1378146"/>
            <a:ext cx="5400000"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b="1" dirty="0">
                <a:solidFill>
                  <a:schemeClr val="bg1"/>
                </a:solidFill>
                <a:latin typeface="EYInterstate" panose="02000503020000020004" pitchFamily="2" charset="0"/>
                <a:ea typeface="等线"/>
              </a:rPr>
              <a:t>Look-through rule</a:t>
            </a:r>
          </a:p>
        </p:txBody>
      </p:sp>
    </p:spTree>
    <p:extLst>
      <p:ext uri="{BB962C8B-B14F-4D97-AF65-F5344CB8AC3E}">
        <p14:creationId xmlns:p14="http://schemas.microsoft.com/office/powerpoint/2010/main" val="391944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D70B8-4B9C-5764-E4B9-5995F8FE0E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11A271-A608-B4B4-8B28-24D8DDC4FBC6}"/>
              </a:ext>
            </a:extLst>
          </p:cNvPr>
          <p:cNvSpPr txBox="1">
            <a:spLocks/>
          </p:cNvSpPr>
          <p:nvPr/>
        </p:nvSpPr>
        <p:spPr>
          <a:xfrm>
            <a:off x="486245" y="997565"/>
            <a:ext cx="11223625" cy="24622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p:txBody>
      </p:sp>
      <p:sp>
        <p:nvSpPr>
          <p:cNvPr id="8" name="Title 6">
            <a:extLst>
              <a:ext uri="{FF2B5EF4-FFF2-40B4-BE49-F238E27FC236}">
                <a16:creationId xmlns:a16="http://schemas.microsoft.com/office/drawing/2014/main" id="{C85E1854-FFB1-7842-7A70-ECA5FCF74C84}"/>
              </a:ext>
            </a:extLst>
          </p:cNvPr>
          <p:cNvSpPr txBox="1">
            <a:spLocks/>
          </p:cNvSpPr>
          <p:nvPr/>
        </p:nvSpPr>
        <p:spPr>
          <a:xfrm>
            <a:off x="485523" y="345396"/>
            <a:ext cx="11224347" cy="470898"/>
          </a:xfrm>
          <a:prstGeom prst="rect">
            <a:avLst/>
          </a:prstGeom>
        </p:spPr>
        <p:txBody>
          <a:bodyPr/>
          <a:lst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a:lstStyle>
          <a:p>
            <a:r>
              <a:rPr lang="en-US" dirty="0"/>
              <a:t>Polling question 4</a:t>
            </a:r>
            <a:endParaRPr lang="en-US" dirty="0">
              <a:solidFill>
                <a:srgbClr val="FF0000"/>
              </a:solidFill>
            </a:endParaRPr>
          </a:p>
        </p:txBody>
      </p:sp>
      <p:sp>
        <p:nvSpPr>
          <p:cNvPr id="3" name="TextBox 2">
            <a:extLst>
              <a:ext uri="{FF2B5EF4-FFF2-40B4-BE49-F238E27FC236}">
                <a16:creationId xmlns:a16="http://schemas.microsoft.com/office/drawing/2014/main" id="{92C399C5-075E-CFF3-3A7E-CC6ECF55434A}"/>
              </a:ext>
            </a:extLst>
          </p:cNvPr>
          <p:cNvSpPr txBox="1">
            <a:spLocks/>
          </p:cNvSpPr>
          <p:nvPr/>
        </p:nvSpPr>
        <p:spPr>
          <a:xfrm>
            <a:off x="485523" y="1411287"/>
            <a:ext cx="11223625" cy="3170099"/>
          </a:xfrm>
          <a:prstGeom prst="rect">
            <a:avLst/>
          </a:prstGeom>
          <a:noFill/>
        </p:spPr>
        <p:txBody>
          <a:bodyPr wrap="square" lIns="0" tIns="0" rIns="0" bIns="0">
            <a:spAutoFit/>
          </a:bodyPr>
          <a:lstStyle/>
          <a:p>
            <a:pPr lvl="0">
              <a:spcAft>
                <a:spcPts val="2400"/>
              </a:spcAft>
              <a:buClr>
                <a:schemeClr val="tx2"/>
              </a:buClr>
              <a:buSzPct val="100000"/>
            </a:pPr>
            <a:r>
              <a:rPr lang="en-IN" altLang="en-US" b="1" dirty="0">
                <a:solidFill>
                  <a:schemeClr val="bg1"/>
                </a:solidFill>
              </a:rPr>
              <a:t>Which of the following best describes how IRC Section 512(a)(6) applies to your organization’s </a:t>
            </a:r>
            <a:br>
              <a:rPr lang="en-IN" altLang="en-US" b="1" dirty="0">
                <a:solidFill>
                  <a:schemeClr val="bg1"/>
                </a:solidFill>
              </a:rPr>
            </a:br>
            <a:r>
              <a:rPr lang="en-IN" altLang="en-US" b="1" dirty="0">
                <a:solidFill>
                  <a:schemeClr val="bg1"/>
                </a:solidFill>
              </a:rPr>
              <a:t>partnership investments?</a:t>
            </a:r>
          </a:p>
          <a:p>
            <a:pPr marL="342900" lvl="0" indent="-342900">
              <a:spcAft>
                <a:spcPts val="2400"/>
              </a:spcAft>
              <a:buClr>
                <a:schemeClr val="tx2"/>
              </a:buClr>
              <a:buSzPct val="100000"/>
              <a:buFont typeface="+mj-lt"/>
              <a:buAutoNum type="alphaUcPeriod"/>
            </a:pPr>
            <a:r>
              <a:rPr lang="en-IN" altLang="en-US" dirty="0">
                <a:solidFill>
                  <a:schemeClr val="bg1"/>
                </a:solidFill>
              </a:rPr>
              <a:t>We expect that all of our investments will meet either the de minimis test or the participation test.</a:t>
            </a:r>
          </a:p>
          <a:p>
            <a:pPr marL="342900" lvl="0" indent="-342900">
              <a:spcAft>
                <a:spcPts val="2400"/>
              </a:spcAft>
              <a:buClr>
                <a:schemeClr val="tx2"/>
              </a:buClr>
              <a:buSzPct val="100000"/>
              <a:buFont typeface="+mj-lt"/>
              <a:buAutoNum type="alphaUcPeriod"/>
            </a:pPr>
            <a:r>
              <a:rPr lang="en-IN" altLang="en-US" dirty="0">
                <a:solidFill>
                  <a:schemeClr val="bg1"/>
                </a:solidFill>
              </a:rPr>
              <a:t>We expect that some of our investments meet neither the de minimis test nor the participation test and would need to be reported using the NAICS codes of the underlying activity.</a:t>
            </a:r>
          </a:p>
          <a:p>
            <a:pPr marL="342900" lvl="0" indent="-342900">
              <a:spcAft>
                <a:spcPts val="2400"/>
              </a:spcAft>
              <a:buClr>
                <a:schemeClr val="tx2"/>
              </a:buClr>
              <a:buSzPct val="100000"/>
              <a:buFont typeface="+mj-lt"/>
              <a:buAutoNum type="alphaUcPeriod"/>
            </a:pPr>
            <a:r>
              <a:rPr lang="en-IN" altLang="en-US" dirty="0">
                <a:solidFill>
                  <a:schemeClr val="bg1"/>
                </a:solidFill>
              </a:rPr>
              <a:t>We need to further review our investments to determine whether they meet either test.</a:t>
            </a:r>
          </a:p>
          <a:p>
            <a:pPr marL="342900" lvl="0" indent="-342900">
              <a:spcAft>
                <a:spcPts val="2400"/>
              </a:spcAft>
              <a:buClr>
                <a:schemeClr val="tx2"/>
              </a:buClr>
              <a:buSzPct val="100000"/>
              <a:buFont typeface="+mj-lt"/>
              <a:buAutoNum type="alphaUcPeriod"/>
            </a:pPr>
            <a:r>
              <a:rPr lang="en-IN" altLang="en-US" dirty="0">
                <a:solidFill>
                  <a:schemeClr val="bg1"/>
                </a:solidFill>
              </a:rPr>
              <a:t>It does not apply (EY professional, faculty, other).</a:t>
            </a:r>
          </a:p>
        </p:txBody>
      </p:sp>
    </p:spTree>
    <p:extLst>
      <p:ext uri="{BB962C8B-B14F-4D97-AF65-F5344CB8AC3E}">
        <p14:creationId xmlns:p14="http://schemas.microsoft.com/office/powerpoint/2010/main" val="698595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C9ECE-969A-33EA-14B7-716F6BEC31AA}"/>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1A07BE-DBF3-F74A-5464-DEC96042763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8" name="Object 7" hidden="1">
                        <a:extLst>
                          <a:ext uri="{FF2B5EF4-FFF2-40B4-BE49-F238E27FC236}">
                            <a16:creationId xmlns:a16="http://schemas.microsoft.com/office/drawing/2014/main" id="{EF1A07BE-DBF3-F74A-5464-DEC96042763D}"/>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BD1DB754-EE20-7617-CF24-29B28CFBEBF1}"/>
              </a:ext>
            </a:extLst>
          </p:cNvPr>
          <p:cNvSpPr>
            <a:spLocks noGrp="1"/>
          </p:cNvSpPr>
          <p:nvPr>
            <p:ph type="title"/>
          </p:nvPr>
        </p:nvSpPr>
        <p:spPr>
          <a:xfrm>
            <a:off x="485775" y="1970406"/>
            <a:ext cx="7807993" cy="2869882"/>
          </a:xfrm>
        </p:spPr>
        <p:txBody>
          <a:bodyPr/>
          <a:lstStyle/>
          <a:p>
            <a:r>
              <a:rPr lang="en-US" dirty="0"/>
              <a:t>How to read a Schedule K‑1</a:t>
            </a:r>
            <a:br>
              <a:rPr lang="en-US" dirty="0"/>
            </a:br>
            <a:r>
              <a:rPr lang="en-US" dirty="0"/>
              <a:t>through a UBI lens </a:t>
            </a:r>
            <a:endParaRPr lang="en-IN" dirty="0"/>
          </a:p>
        </p:txBody>
      </p:sp>
    </p:spTree>
    <p:extLst>
      <p:ext uri="{BB962C8B-B14F-4D97-AF65-F5344CB8AC3E}">
        <p14:creationId xmlns:p14="http://schemas.microsoft.com/office/powerpoint/2010/main" val="628108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38D4-2C4A-63B3-5553-003D3EDE631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4606A29-E611-62AB-ECB9-209C04E32104}"/>
              </a:ext>
            </a:extLst>
          </p:cNvPr>
          <p:cNvSpPr>
            <a:spLocks noGrp="1"/>
          </p:cNvSpPr>
          <p:nvPr>
            <p:ph type="title"/>
          </p:nvPr>
        </p:nvSpPr>
        <p:spPr>
          <a:xfrm>
            <a:off x="485523" y="382588"/>
            <a:ext cx="11224347" cy="638175"/>
          </a:xfrm>
        </p:spPr>
        <p:txBody>
          <a:bodyPr/>
          <a:lstStyle/>
          <a:p>
            <a:r>
              <a:rPr lang="en-US" dirty="0"/>
              <a:t>Identification of federal UBTI</a:t>
            </a:r>
          </a:p>
        </p:txBody>
      </p:sp>
      <p:sp>
        <p:nvSpPr>
          <p:cNvPr id="8" name="Content Placeholder 7">
            <a:extLst>
              <a:ext uri="{FF2B5EF4-FFF2-40B4-BE49-F238E27FC236}">
                <a16:creationId xmlns:a16="http://schemas.microsoft.com/office/drawing/2014/main" id="{AA2027EA-112A-B8DB-D135-AD2C37872B96}"/>
              </a:ext>
            </a:extLst>
          </p:cNvPr>
          <p:cNvSpPr>
            <a:spLocks noGrp="1"/>
          </p:cNvSpPr>
          <p:nvPr>
            <p:ph sz="quarter" idx="16"/>
          </p:nvPr>
        </p:nvSpPr>
        <p:spPr>
          <a:xfrm>
            <a:off x="485521" y="1411287"/>
            <a:ext cx="11224800" cy="4638675"/>
          </a:xfrm>
        </p:spPr>
        <p:txBody>
          <a:bodyPr/>
          <a:lstStyle/>
          <a:p>
            <a:pPr lvl="0"/>
            <a:r>
              <a:rPr lang="en-US" altLang="en-US" dirty="0"/>
              <a:t>Total UBTI is sometimes disclosed on the face of the Schedule K-1 and marked with code 20V.</a:t>
            </a:r>
          </a:p>
          <a:p>
            <a:pPr lvl="0"/>
            <a:r>
              <a:rPr lang="en-US" altLang="en-US" dirty="0"/>
              <a:t>Footnotes should be reviewed for any UBTI disclosure. </a:t>
            </a:r>
          </a:p>
          <a:p>
            <a:endParaRPr lang="en-US" dirty="0"/>
          </a:p>
        </p:txBody>
      </p:sp>
      <p:pic>
        <p:nvPicPr>
          <p:cNvPr id="3" name="Picture 2" descr="A screenshot of a document&#10;&#10;AI-generated content may be incorrect.">
            <a:extLst>
              <a:ext uri="{FF2B5EF4-FFF2-40B4-BE49-F238E27FC236}">
                <a16:creationId xmlns:a16="http://schemas.microsoft.com/office/drawing/2014/main" id="{435451DF-FCDB-D1BE-5E01-A3151ADCAF5B}"/>
              </a:ext>
            </a:extLst>
          </p:cNvPr>
          <p:cNvPicPr>
            <a:picLocks noChangeAspect="1"/>
          </p:cNvPicPr>
          <p:nvPr/>
        </p:nvPicPr>
        <p:blipFill>
          <a:blip r:embed="rId3"/>
          <a:srcRect l="-103" t="676" r="3514" b="419"/>
          <a:stretch/>
        </p:blipFill>
        <p:spPr>
          <a:xfrm>
            <a:off x="735090" y="2165913"/>
            <a:ext cx="4777333" cy="2354058"/>
          </a:xfrm>
          <a:prstGeom prst="rect">
            <a:avLst/>
          </a:prstGeom>
        </p:spPr>
      </p:pic>
      <p:pic>
        <p:nvPicPr>
          <p:cNvPr id="4" name="Picture 3" descr="A white sheet with black text&#10;&#10;AI-generated content may be incorrect.">
            <a:extLst>
              <a:ext uri="{FF2B5EF4-FFF2-40B4-BE49-F238E27FC236}">
                <a16:creationId xmlns:a16="http://schemas.microsoft.com/office/drawing/2014/main" id="{02E9D73D-D70B-4AE8-6F2B-28EE735A9D04}"/>
              </a:ext>
            </a:extLst>
          </p:cNvPr>
          <p:cNvPicPr>
            <a:picLocks noChangeAspect="1"/>
          </p:cNvPicPr>
          <p:nvPr/>
        </p:nvPicPr>
        <p:blipFill>
          <a:blip r:embed="rId4"/>
          <a:stretch>
            <a:fillRect/>
          </a:stretch>
        </p:blipFill>
        <p:spPr>
          <a:xfrm>
            <a:off x="7317251" y="2045593"/>
            <a:ext cx="2069237" cy="1884608"/>
          </a:xfrm>
          <a:prstGeom prst="rect">
            <a:avLst/>
          </a:prstGeom>
        </p:spPr>
      </p:pic>
      <p:pic>
        <p:nvPicPr>
          <p:cNvPr id="5" name="Picture 4" descr="A close up of a number&#10;&#10;AI-generated content may be incorrect.">
            <a:extLst>
              <a:ext uri="{FF2B5EF4-FFF2-40B4-BE49-F238E27FC236}">
                <a16:creationId xmlns:a16="http://schemas.microsoft.com/office/drawing/2014/main" id="{7F6861A3-3E88-C374-BAFE-238CB0925D0A}"/>
              </a:ext>
            </a:extLst>
          </p:cNvPr>
          <p:cNvPicPr>
            <a:picLocks noChangeAspect="1"/>
          </p:cNvPicPr>
          <p:nvPr/>
        </p:nvPicPr>
        <p:blipFill>
          <a:blip r:embed="rId5"/>
          <a:stretch>
            <a:fillRect/>
          </a:stretch>
        </p:blipFill>
        <p:spPr>
          <a:xfrm>
            <a:off x="7317251" y="4043445"/>
            <a:ext cx="4416626" cy="1038769"/>
          </a:xfrm>
          <a:prstGeom prst="rect">
            <a:avLst/>
          </a:prstGeom>
        </p:spPr>
      </p:pic>
      <p:pic>
        <p:nvPicPr>
          <p:cNvPr id="6" name="Picture 5" descr="A close up of text&#10;&#10;AI-generated content may be incorrect.">
            <a:extLst>
              <a:ext uri="{FF2B5EF4-FFF2-40B4-BE49-F238E27FC236}">
                <a16:creationId xmlns:a16="http://schemas.microsoft.com/office/drawing/2014/main" id="{FEEF328F-C146-9DC9-AF3F-7806A2F743A6}"/>
              </a:ext>
            </a:extLst>
          </p:cNvPr>
          <p:cNvPicPr>
            <a:picLocks noChangeAspect="1"/>
          </p:cNvPicPr>
          <p:nvPr/>
        </p:nvPicPr>
        <p:blipFill>
          <a:blip r:embed="rId6"/>
          <a:stretch>
            <a:fillRect/>
          </a:stretch>
        </p:blipFill>
        <p:spPr>
          <a:xfrm>
            <a:off x="736588" y="5152600"/>
            <a:ext cx="7482433" cy="1108239"/>
          </a:xfrm>
          <a:prstGeom prst="rect">
            <a:avLst/>
          </a:prstGeom>
        </p:spPr>
      </p:pic>
    </p:spTree>
    <p:extLst>
      <p:ext uri="{BB962C8B-B14F-4D97-AF65-F5344CB8AC3E}">
        <p14:creationId xmlns:p14="http://schemas.microsoft.com/office/powerpoint/2010/main" val="561678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96FDE-955E-FEA4-D49F-A9AD7EF41D2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20DE08A-FBC7-7235-2DAF-21039F9B064C}"/>
              </a:ext>
            </a:extLst>
          </p:cNvPr>
          <p:cNvSpPr>
            <a:spLocks noGrp="1"/>
          </p:cNvSpPr>
          <p:nvPr>
            <p:ph type="title"/>
          </p:nvPr>
        </p:nvSpPr>
        <p:spPr>
          <a:xfrm>
            <a:off x="485523" y="382588"/>
            <a:ext cx="11224347" cy="638175"/>
          </a:xfrm>
        </p:spPr>
        <p:txBody>
          <a:bodyPr/>
          <a:lstStyle/>
          <a:p>
            <a:r>
              <a:rPr lang="en-US" dirty="0"/>
              <a:t>Identification of federal UBTI</a:t>
            </a:r>
          </a:p>
        </p:txBody>
      </p:sp>
      <p:pic>
        <p:nvPicPr>
          <p:cNvPr id="3" name="Picture 2">
            <a:extLst>
              <a:ext uri="{FF2B5EF4-FFF2-40B4-BE49-F238E27FC236}">
                <a16:creationId xmlns:a16="http://schemas.microsoft.com/office/drawing/2014/main" id="{ABB6C813-5E8B-05AB-1776-A273F58F66F8}"/>
              </a:ext>
            </a:extLst>
          </p:cNvPr>
          <p:cNvPicPr>
            <a:picLocks noChangeAspect="1"/>
          </p:cNvPicPr>
          <p:nvPr/>
        </p:nvPicPr>
        <p:blipFill>
          <a:blip r:embed="rId3"/>
          <a:stretch>
            <a:fillRect/>
          </a:stretch>
        </p:blipFill>
        <p:spPr>
          <a:xfrm>
            <a:off x="486696" y="1411287"/>
            <a:ext cx="11223625" cy="3692525"/>
          </a:xfrm>
          <a:prstGeom prst="rect">
            <a:avLst/>
          </a:prstGeom>
        </p:spPr>
      </p:pic>
    </p:spTree>
    <p:extLst>
      <p:ext uri="{BB962C8B-B14F-4D97-AF65-F5344CB8AC3E}">
        <p14:creationId xmlns:p14="http://schemas.microsoft.com/office/powerpoint/2010/main" val="112955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C433-C9A7-0811-E4A1-4C7276956D0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3F4627E-A62C-F09D-66AA-6DCE16A0AC1B}"/>
              </a:ext>
            </a:extLst>
          </p:cNvPr>
          <p:cNvSpPr>
            <a:spLocks noGrp="1"/>
          </p:cNvSpPr>
          <p:nvPr>
            <p:ph type="title"/>
          </p:nvPr>
        </p:nvSpPr>
        <p:spPr>
          <a:xfrm>
            <a:off x="485523" y="382588"/>
            <a:ext cx="11224347" cy="638175"/>
          </a:xfrm>
        </p:spPr>
        <p:txBody>
          <a:bodyPr/>
          <a:lstStyle/>
          <a:p>
            <a:r>
              <a:rPr lang="en-GB" dirty="0"/>
              <a:t>Agenda</a:t>
            </a:r>
            <a:endParaRPr lang="en-US" dirty="0"/>
          </a:p>
        </p:txBody>
      </p:sp>
      <p:sp>
        <p:nvSpPr>
          <p:cNvPr id="5" name="Content Placeholder 4">
            <a:extLst>
              <a:ext uri="{FF2B5EF4-FFF2-40B4-BE49-F238E27FC236}">
                <a16:creationId xmlns:a16="http://schemas.microsoft.com/office/drawing/2014/main" id="{8CBCC9DA-CBAE-DE73-517D-45EDDD0295CD}"/>
              </a:ext>
            </a:extLst>
          </p:cNvPr>
          <p:cNvSpPr>
            <a:spLocks noGrp="1"/>
          </p:cNvSpPr>
          <p:nvPr>
            <p:ph sz="quarter" idx="16"/>
          </p:nvPr>
        </p:nvSpPr>
        <p:spPr>
          <a:xfrm>
            <a:off x="485521" y="1411287"/>
            <a:ext cx="11224800" cy="4638675"/>
          </a:xfrm>
        </p:spPr>
        <p:txBody>
          <a:bodyPr/>
          <a:lstStyle/>
          <a:p>
            <a:pPr lvl="0"/>
            <a:r>
              <a:rPr lang="en-IN" altLang="en-US" sz="1800" dirty="0"/>
              <a:t>Welcome and introductions</a:t>
            </a:r>
          </a:p>
          <a:p>
            <a:pPr lvl="0"/>
            <a:r>
              <a:rPr lang="en-IN" altLang="en-US" sz="1800" dirty="0"/>
              <a:t>UBI fundamentals and steps in determining UBI</a:t>
            </a:r>
          </a:p>
          <a:p>
            <a:pPr lvl="0"/>
            <a:r>
              <a:rPr lang="en-IN" altLang="en-US" sz="1800" dirty="0"/>
              <a:t>Exclusions and modifications to UBI</a:t>
            </a:r>
          </a:p>
          <a:p>
            <a:pPr lvl="0"/>
            <a:r>
              <a:rPr lang="en-IN" altLang="en-US" sz="1800" dirty="0"/>
              <a:t>Common UBI activities</a:t>
            </a:r>
          </a:p>
          <a:p>
            <a:r>
              <a:rPr lang="en-US" altLang="en-US" sz="1800" dirty="0"/>
              <a:t>UBI risk areas and strategic considerations</a:t>
            </a:r>
          </a:p>
          <a:p>
            <a:r>
              <a:rPr lang="en-US" altLang="en-US" sz="1800" dirty="0"/>
              <a:t>Computing UBI</a:t>
            </a:r>
          </a:p>
          <a:p>
            <a:r>
              <a:rPr lang="en-IN" altLang="en-US" sz="1800" dirty="0"/>
              <a:t>How to read a Schedule K-1 through a UBI lens</a:t>
            </a:r>
          </a:p>
          <a:p>
            <a:r>
              <a:rPr lang="en-IN" altLang="en-US" sz="1800" dirty="0"/>
              <a:t>State-level UBI considerations</a:t>
            </a:r>
          </a:p>
          <a:p>
            <a:r>
              <a:rPr lang="en-IN" altLang="en-US" sz="1800" dirty="0"/>
              <a:t>Closing remarks </a:t>
            </a:r>
          </a:p>
          <a:p>
            <a:endParaRPr lang="en-US" altLang="en-US" sz="1800" dirty="0"/>
          </a:p>
          <a:p>
            <a:endParaRPr lang="en-US" sz="1800" dirty="0"/>
          </a:p>
        </p:txBody>
      </p:sp>
      <p:cxnSp>
        <p:nvCxnSpPr>
          <p:cNvPr id="9" name="Straight Connector 8">
            <a:extLst>
              <a:ext uri="{FF2B5EF4-FFF2-40B4-BE49-F238E27FC236}">
                <a16:creationId xmlns:a16="http://schemas.microsoft.com/office/drawing/2014/main" id="{75D692E2-9A2B-EA85-BD28-9F0432DE1D66}"/>
              </a:ext>
            </a:extLst>
          </p:cNvPr>
          <p:cNvCxnSpPr>
            <a:cxnSpLocks/>
          </p:cNvCxnSpPr>
          <p:nvPr/>
        </p:nvCxnSpPr>
        <p:spPr>
          <a:xfrm>
            <a:off x="479175" y="1025088"/>
            <a:ext cx="11227302" cy="0"/>
          </a:xfrm>
          <a:prstGeom prst="line">
            <a:avLst/>
          </a:prstGeom>
          <a:ln w="38100">
            <a:gradFill flip="none" rotWithShape="1">
              <a:gsLst>
                <a:gs pos="46000">
                  <a:srgbClr val="FFE600"/>
                </a:gs>
                <a:gs pos="66000">
                  <a:srgbClr val="F43DFF"/>
                </a:gs>
                <a:gs pos="100000">
                  <a:srgbClr val="3AF7F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970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1E994-B37F-CCCD-14C8-B04B4397E73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0B6675B-57C6-61BD-7EC2-447829AE11CC}"/>
              </a:ext>
            </a:extLst>
          </p:cNvPr>
          <p:cNvSpPr>
            <a:spLocks noGrp="1"/>
          </p:cNvSpPr>
          <p:nvPr>
            <p:ph type="title"/>
          </p:nvPr>
        </p:nvSpPr>
        <p:spPr>
          <a:xfrm>
            <a:off x="485523" y="382588"/>
            <a:ext cx="11224347" cy="638175"/>
          </a:xfrm>
        </p:spPr>
        <p:txBody>
          <a:bodyPr/>
          <a:lstStyle/>
          <a:p>
            <a:r>
              <a:rPr lang="en-US" dirty="0"/>
              <a:t>UBTI tips and tricks</a:t>
            </a:r>
          </a:p>
        </p:txBody>
      </p:sp>
      <p:sp>
        <p:nvSpPr>
          <p:cNvPr id="5" name="Content Placeholder 4">
            <a:extLst>
              <a:ext uri="{FF2B5EF4-FFF2-40B4-BE49-F238E27FC236}">
                <a16:creationId xmlns:a16="http://schemas.microsoft.com/office/drawing/2014/main" id="{788EE6F6-767A-AE8F-E6F0-232B656E7D04}"/>
              </a:ext>
            </a:extLst>
          </p:cNvPr>
          <p:cNvSpPr>
            <a:spLocks noGrp="1"/>
          </p:cNvSpPr>
          <p:nvPr>
            <p:ph sz="quarter" idx="16"/>
          </p:nvPr>
        </p:nvSpPr>
        <p:spPr>
          <a:xfrm>
            <a:off x="485775" y="1949116"/>
            <a:ext cx="11225213" cy="4100847"/>
          </a:xfrm>
        </p:spPr>
        <p:txBody>
          <a:bodyPr/>
          <a:lstStyle/>
          <a:p>
            <a:pPr marL="0" indent="0">
              <a:buNone/>
            </a:pPr>
            <a:r>
              <a:rPr lang="en-US" altLang="en-US" sz="1400" dirty="0"/>
              <a:t>Line 13a through g: charitable contribution deductions</a:t>
            </a:r>
          </a:p>
          <a:p>
            <a:pPr marL="0" indent="0">
              <a:buNone/>
            </a:pPr>
            <a:r>
              <a:rPr lang="en-US" altLang="en-US" sz="1400" dirty="0"/>
              <a:t>Line 15o: backup withholding (claimed as a tax payment on Form 990-T)</a:t>
            </a:r>
          </a:p>
          <a:p>
            <a:pPr marL="0" indent="0">
              <a:buNone/>
            </a:pPr>
            <a:r>
              <a:rPr lang="en-US" altLang="en-US" sz="1400" dirty="0"/>
              <a:t>Line 20T: cost depletion (working interest), percentage depletion and barrels of equivalent production (BOE)</a:t>
            </a:r>
          </a:p>
          <a:p>
            <a:r>
              <a:rPr lang="en-US" altLang="en-US" sz="1400" dirty="0"/>
              <a:t>Deductions for these may end up limited</a:t>
            </a:r>
          </a:p>
          <a:p>
            <a:pPr marL="0" indent="0">
              <a:buNone/>
            </a:pPr>
            <a:br>
              <a:rPr lang="en-US" altLang="en-US" sz="1400" dirty="0"/>
            </a:br>
            <a:endParaRPr lang="en-US" altLang="en-US" sz="1400" dirty="0"/>
          </a:p>
          <a:p>
            <a:pPr marL="0" indent="0">
              <a:buNone/>
            </a:pPr>
            <a:r>
              <a:rPr lang="en-US" altLang="en-US" sz="1400" dirty="0"/>
              <a:t>To the extent that PTPs held debt-financed property, any capital gains or losses on the disposition of the PTP interest may be considered UBTI.</a:t>
            </a:r>
          </a:p>
          <a:p>
            <a:pPr marL="0" indent="0">
              <a:buNone/>
            </a:pPr>
            <a:r>
              <a:rPr lang="en-US" altLang="en-US" sz="1400" dirty="0"/>
              <a:t>Section 751 gains through non-PTPs are UBTI depending on the underlying activity, and further follow-up with the fund may be necessary.</a:t>
            </a:r>
          </a:p>
          <a:p>
            <a:pPr lvl="1"/>
            <a:endParaRPr lang="en-US" altLang="en-US" sz="1400" dirty="0"/>
          </a:p>
          <a:p>
            <a:pPr lvl="1"/>
            <a:endParaRPr lang="en-US" altLang="en-US" sz="1400" dirty="0"/>
          </a:p>
          <a:p>
            <a:pPr marL="0" indent="0">
              <a:buNone/>
            </a:pPr>
            <a:r>
              <a:rPr lang="en-US" altLang="en-US" sz="1400" dirty="0"/>
              <a:t>Line 12: IRC Section 401(a) trusts (pension trusts) cannot deduct IRC Section 179</a:t>
            </a:r>
          </a:p>
          <a:p>
            <a:r>
              <a:rPr lang="en-US" altLang="en-US" sz="1400" dirty="0"/>
              <a:t>Deductible for corporations subject to IRC Section 179 limits</a:t>
            </a:r>
          </a:p>
          <a:p>
            <a:pPr marL="0" indent="0">
              <a:buNone/>
            </a:pPr>
            <a:r>
              <a:rPr lang="en-US" altLang="en-US" sz="1400" dirty="0"/>
              <a:t>Line 13AE: deductions portfolio income not deductible by trusts</a:t>
            </a:r>
          </a:p>
          <a:p>
            <a:r>
              <a:rPr lang="en-US" altLang="en-US" sz="1400" dirty="0"/>
              <a:t>Deductible for corporations</a:t>
            </a:r>
            <a:endParaRPr lang="en-US" sz="1400" dirty="0"/>
          </a:p>
        </p:txBody>
      </p:sp>
      <p:sp>
        <p:nvSpPr>
          <p:cNvPr id="6" name="Rectangle: Rounded Corners 5">
            <a:extLst>
              <a:ext uri="{FF2B5EF4-FFF2-40B4-BE49-F238E27FC236}">
                <a16:creationId xmlns:a16="http://schemas.microsoft.com/office/drawing/2014/main" id="{D6725FA5-602C-C053-5B8D-F4F92AB6DE82}"/>
              </a:ext>
            </a:extLst>
          </p:cNvPr>
          <p:cNvSpPr/>
          <p:nvPr/>
        </p:nvSpPr>
        <p:spPr>
          <a:xfrm>
            <a:off x="427272" y="1474161"/>
            <a:ext cx="5400000"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400" b="1" dirty="0">
                <a:solidFill>
                  <a:schemeClr val="bg1"/>
                </a:solidFill>
                <a:latin typeface="EYInterstate" panose="02000503020000020004" pitchFamily="2" charset="0"/>
                <a:ea typeface="等线"/>
              </a:rPr>
              <a:t> Items that are always 100% UBTI</a:t>
            </a:r>
          </a:p>
        </p:txBody>
      </p:sp>
      <p:sp>
        <p:nvSpPr>
          <p:cNvPr id="8" name="Rectangle: Rounded Corners 7">
            <a:extLst>
              <a:ext uri="{FF2B5EF4-FFF2-40B4-BE49-F238E27FC236}">
                <a16:creationId xmlns:a16="http://schemas.microsoft.com/office/drawing/2014/main" id="{E041D7BA-D241-A677-EBF5-164F66B55DB7}"/>
              </a:ext>
            </a:extLst>
          </p:cNvPr>
          <p:cNvSpPr/>
          <p:nvPr/>
        </p:nvSpPr>
        <p:spPr>
          <a:xfrm>
            <a:off x="427272" y="3236448"/>
            <a:ext cx="5400000"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400" b="1" dirty="0">
                <a:solidFill>
                  <a:schemeClr val="bg1"/>
                </a:solidFill>
                <a:latin typeface="EYInterstate" panose="02000503020000020004" pitchFamily="2" charset="0"/>
                <a:ea typeface="等线"/>
              </a:rPr>
              <a:t> IRC Section 751 gains</a:t>
            </a:r>
          </a:p>
        </p:txBody>
      </p:sp>
      <p:sp>
        <p:nvSpPr>
          <p:cNvPr id="9" name="Rectangle: Rounded Corners 8">
            <a:extLst>
              <a:ext uri="{FF2B5EF4-FFF2-40B4-BE49-F238E27FC236}">
                <a16:creationId xmlns:a16="http://schemas.microsoft.com/office/drawing/2014/main" id="{FF7E1F28-AED0-1A90-FB92-610C2D5881A9}"/>
              </a:ext>
            </a:extLst>
          </p:cNvPr>
          <p:cNvSpPr/>
          <p:nvPr/>
        </p:nvSpPr>
        <p:spPr>
          <a:xfrm>
            <a:off x="427272" y="4672324"/>
            <a:ext cx="5400000"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400" b="1" dirty="0">
                <a:solidFill>
                  <a:schemeClr val="bg1"/>
                </a:solidFill>
                <a:latin typeface="EYInterstate" panose="02000503020000020004" pitchFamily="2" charset="0"/>
                <a:ea typeface="等线"/>
              </a:rPr>
              <a:t>Items that need special consideration for trusts</a:t>
            </a:r>
          </a:p>
        </p:txBody>
      </p:sp>
    </p:spTree>
    <p:extLst>
      <p:ext uri="{BB962C8B-B14F-4D97-AF65-F5344CB8AC3E}">
        <p14:creationId xmlns:p14="http://schemas.microsoft.com/office/powerpoint/2010/main" val="3863819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67143-8939-5A01-8F0B-AEA7AA4104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CA22BF-04F4-7D98-E379-BBA45457A6D1}"/>
              </a:ext>
            </a:extLst>
          </p:cNvPr>
          <p:cNvSpPr txBox="1">
            <a:spLocks/>
          </p:cNvSpPr>
          <p:nvPr/>
        </p:nvSpPr>
        <p:spPr>
          <a:xfrm>
            <a:off x="486245" y="997565"/>
            <a:ext cx="11223625" cy="24622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p:txBody>
      </p:sp>
      <p:sp>
        <p:nvSpPr>
          <p:cNvPr id="8" name="Title 6">
            <a:extLst>
              <a:ext uri="{FF2B5EF4-FFF2-40B4-BE49-F238E27FC236}">
                <a16:creationId xmlns:a16="http://schemas.microsoft.com/office/drawing/2014/main" id="{185552E4-DA06-545E-9AD8-75EC2BE6C173}"/>
              </a:ext>
            </a:extLst>
          </p:cNvPr>
          <p:cNvSpPr txBox="1">
            <a:spLocks/>
          </p:cNvSpPr>
          <p:nvPr/>
        </p:nvSpPr>
        <p:spPr>
          <a:xfrm>
            <a:off x="485523" y="345396"/>
            <a:ext cx="11224347" cy="470898"/>
          </a:xfrm>
          <a:prstGeom prst="rect">
            <a:avLst/>
          </a:prstGeom>
        </p:spPr>
        <p:txBody>
          <a:bodyPr lIns="0" rIns="0"/>
          <a:lst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a:lstStyle>
          <a:p>
            <a:r>
              <a:rPr lang="en-US" dirty="0"/>
              <a:t>Polling question 5</a:t>
            </a:r>
            <a:endParaRPr lang="en-US" dirty="0">
              <a:solidFill>
                <a:srgbClr val="FF0000"/>
              </a:solidFill>
            </a:endParaRPr>
          </a:p>
        </p:txBody>
      </p:sp>
      <p:sp>
        <p:nvSpPr>
          <p:cNvPr id="4" name="TextBox 3">
            <a:extLst>
              <a:ext uri="{FF2B5EF4-FFF2-40B4-BE49-F238E27FC236}">
                <a16:creationId xmlns:a16="http://schemas.microsoft.com/office/drawing/2014/main" id="{19A39CAA-3A34-2738-2DE9-345D4AB5E703}"/>
              </a:ext>
            </a:extLst>
          </p:cNvPr>
          <p:cNvSpPr txBox="1">
            <a:spLocks/>
          </p:cNvSpPr>
          <p:nvPr/>
        </p:nvSpPr>
        <p:spPr>
          <a:xfrm>
            <a:off x="486245" y="1142971"/>
            <a:ext cx="11223625" cy="3170099"/>
          </a:xfrm>
          <a:prstGeom prst="rect">
            <a:avLst/>
          </a:prstGeom>
          <a:noFill/>
        </p:spPr>
        <p:txBody>
          <a:bodyPr wrap="square" lIns="0" tIns="0" rIns="0" bIns="0">
            <a:spAutoFit/>
          </a:bodyPr>
          <a:lstStyle/>
          <a:p>
            <a:pPr lvl="0">
              <a:spcAft>
                <a:spcPts val="2400"/>
              </a:spcAft>
              <a:buClr>
                <a:schemeClr val="tx2"/>
              </a:buClr>
              <a:buSzPct val="100000"/>
            </a:pPr>
            <a:r>
              <a:rPr lang="en-US" altLang="en-US" b="1" dirty="0">
                <a:solidFill>
                  <a:schemeClr val="bg1"/>
                </a:solidFill>
              </a:rPr>
              <a:t>In which of the following ways can UBI be identified on Schedule K‑1?</a:t>
            </a:r>
            <a:br>
              <a:rPr lang="en-US" altLang="en-US" b="1" dirty="0">
                <a:solidFill>
                  <a:schemeClr val="bg1"/>
                </a:solidFill>
              </a:rPr>
            </a:br>
            <a:endParaRPr lang="en-IN" altLang="en-US" b="1" dirty="0">
              <a:solidFill>
                <a:schemeClr val="bg1"/>
              </a:solidFill>
            </a:endParaRPr>
          </a:p>
          <a:p>
            <a:pPr marL="342900" indent="-342900">
              <a:spcAft>
                <a:spcPts val="2400"/>
              </a:spcAft>
              <a:buClr>
                <a:schemeClr val="tx2"/>
              </a:buClr>
              <a:buSzPct val="100000"/>
              <a:buFontTx/>
              <a:buAutoNum type="alphaUcPeriod"/>
            </a:pPr>
            <a:r>
              <a:rPr lang="en-US" altLang="en-US" dirty="0">
                <a:solidFill>
                  <a:schemeClr val="bg1"/>
                </a:solidFill>
              </a:rPr>
              <a:t>UBI disclosed directly on the face of Schedule K‑1, often reported using Code 20V</a:t>
            </a:r>
          </a:p>
          <a:p>
            <a:pPr marL="342900" lvl="0" indent="-342900">
              <a:spcAft>
                <a:spcPts val="2400"/>
              </a:spcAft>
              <a:buClr>
                <a:schemeClr val="tx2"/>
              </a:buClr>
              <a:buSzPct val="100000"/>
              <a:buAutoNum type="alphaUcPeriod"/>
            </a:pPr>
            <a:r>
              <a:rPr lang="en-US" altLang="en-US" dirty="0">
                <a:solidFill>
                  <a:schemeClr val="bg1"/>
                </a:solidFill>
              </a:rPr>
              <a:t>UBI identified in Schedule K‑1 footnotes, including disclosures by income type or by state</a:t>
            </a:r>
          </a:p>
          <a:p>
            <a:pPr marL="342900" indent="-342900">
              <a:spcAft>
                <a:spcPts val="2400"/>
              </a:spcAft>
              <a:buClr>
                <a:schemeClr val="tx2"/>
              </a:buClr>
              <a:buSzPct val="100000"/>
              <a:buFontTx/>
              <a:buAutoNum type="alphaUcPeriod"/>
            </a:pPr>
            <a:r>
              <a:rPr lang="en-US" altLang="en-US" dirty="0">
                <a:solidFill>
                  <a:schemeClr val="bg1"/>
                </a:solidFill>
              </a:rPr>
              <a:t>UBI determined by reviewing specific Schedule K‑1 line items that may generate UBTI (e.g., ordinary income, certain deductions or debt‑financed income)</a:t>
            </a:r>
          </a:p>
          <a:p>
            <a:pPr marL="342900" lvl="0" indent="-342900">
              <a:spcAft>
                <a:spcPts val="2400"/>
              </a:spcAft>
              <a:buClr>
                <a:schemeClr val="tx2"/>
              </a:buClr>
              <a:buSzPct val="100000"/>
              <a:buFont typeface="+mj-lt"/>
              <a:buAutoNum type="alphaUcPeriod"/>
            </a:pPr>
            <a:r>
              <a:rPr lang="en-IN" altLang="en-US" dirty="0">
                <a:solidFill>
                  <a:schemeClr val="bg1"/>
                </a:solidFill>
              </a:rPr>
              <a:t>All of the above</a:t>
            </a:r>
          </a:p>
        </p:txBody>
      </p:sp>
    </p:spTree>
    <p:extLst>
      <p:ext uri="{BB962C8B-B14F-4D97-AF65-F5344CB8AC3E}">
        <p14:creationId xmlns:p14="http://schemas.microsoft.com/office/powerpoint/2010/main" val="2837302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D6A55-D00A-34F4-1058-680024F4BD9F}"/>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1C6A875-C68C-69FE-7AF5-A7722CF48705}"/>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8" name="Object 7" hidden="1">
                        <a:extLst>
                          <a:ext uri="{FF2B5EF4-FFF2-40B4-BE49-F238E27FC236}">
                            <a16:creationId xmlns:a16="http://schemas.microsoft.com/office/drawing/2014/main" id="{E1C6A875-C68C-69FE-7AF5-A7722CF48705}"/>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BAA0D726-F7AA-5E7F-EE59-24798097486F}"/>
              </a:ext>
            </a:extLst>
          </p:cNvPr>
          <p:cNvSpPr>
            <a:spLocks noGrp="1"/>
          </p:cNvSpPr>
          <p:nvPr>
            <p:ph type="title"/>
          </p:nvPr>
        </p:nvSpPr>
        <p:spPr/>
        <p:txBody>
          <a:bodyPr/>
          <a:lstStyle/>
          <a:p>
            <a:r>
              <a:rPr lang="en-IN" dirty="0"/>
              <a:t>State-level UBI considerations</a:t>
            </a:r>
          </a:p>
        </p:txBody>
      </p:sp>
    </p:spTree>
    <p:extLst>
      <p:ext uri="{BB962C8B-B14F-4D97-AF65-F5344CB8AC3E}">
        <p14:creationId xmlns:p14="http://schemas.microsoft.com/office/powerpoint/2010/main" val="3262966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4C0F7-2F19-D4C6-8860-BFDAD6ADDA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421A00C-23F5-E56C-CBD8-495AEAC4C1AE}"/>
              </a:ext>
            </a:extLst>
          </p:cNvPr>
          <p:cNvSpPr>
            <a:spLocks noGrp="1"/>
          </p:cNvSpPr>
          <p:nvPr>
            <p:ph type="title"/>
          </p:nvPr>
        </p:nvSpPr>
        <p:spPr>
          <a:xfrm>
            <a:off x="485523" y="382588"/>
            <a:ext cx="11224347" cy="638175"/>
          </a:xfrm>
        </p:spPr>
        <p:txBody>
          <a:bodyPr/>
          <a:lstStyle/>
          <a:p>
            <a:r>
              <a:rPr lang="en-US" dirty="0"/>
              <a:t>Differences between federal and state treatment</a:t>
            </a:r>
          </a:p>
        </p:txBody>
      </p:sp>
      <p:sp>
        <p:nvSpPr>
          <p:cNvPr id="8" name="Content Placeholder 7">
            <a:extLst>
              <a:ext uri="{FF2B5EF4-FFF2-40B4-BE49-F238E27FC236}">
                <a16:creationId xmlns:a16="http://schemas.microsoft.com/office/drawing/2014/main" id="{BBDC3B22-0155-A729-68B2-000DB94C8119}"/>
              </a:ext>
            </a:extLst>
          </p:cNvPr>
          <p:cNvSpPr>
            <a:spLocks noGrp="1"/>
          </p:cNvSpPr>
          <p:nvPr>
            <p:ph sz="quarter" idx="16"/>
          </p:nvPr>
        </p:nvSpPr>
        <p:spPr>
          <a:xfrm>
            <a:off x="485520" y="1411287"/>
            <a:ext cx="5356800" cy="4638675"/>
          </a:xfrm>
        </p:spPr>
        <p:txBody>
          <a:bodyPr/>
          <a:lstStyle/>
          <a:p>
            <a:pPr lvl="0"/>
            <a:r>
              <a:rPr lang="en-US" altLang="en-US" dirty="0"/>
              <a:t>Treatment of exempt entities:</a:t>
            </a:r>
          </a:p>
          <a:p>
            <a:pPr lvl="1"/>
            <a:r>
              <a:rPr lang="en-US" altLang="en-US" dirty="0"/>
              <a:t>Federal exemption status does not automatically extend to states.</a:t>
            </a:r>
          </a:p>
          <a:p>
            <a:pPr lvl="1"/>
            <a:r>
              <a:rPr lang="en-US" altLang="en-US" dirty="0"/>
              <a:t>Some states tax income of tax‑exempt entities more broadly.</a:t>
            </a:r>
          </a:p>
          <a:p>
            <a:pPr lvl="1"/>
            <a:endParaRPr lang="en-US" altLang="en-US" dirty="0"/>
          </a:p>
          <a:p>
            <a:pPr lvl="0"/>
            <a:r>
              <a:rPr lang="en-US" altLang="en-US" dirty="0"/>
              <a:t>Filing thresholds and nexus:</a:t>
            </a:r>
          </a:p>
          <a:p>
            <a:pPr lvl="1"/>
            <a:r>
              <a:rPr lang="en-US" altLang="en-US" dirty="0"/>
              <a:t>Federal filing generally is triggered when gross UBTI is greater than or equal to $1,000.</a:t>
            </a:r>
          </a:p>
          <a:p>
            <a:pPr lvl="1"/>
            <a:r>
              <a:rPr lang="en-US" altLang="en-US" dirty="0"/>
              <a:t>States may impose lower thresholds or no de minimis exception.</a:t>
            </a:r>
          </a:p>
          <a:p>
            <a:pPr lvl="1"/>
            <a:endParaRPr lang="en-US" altLang="en-US" dirty="0"/>
          </a:p>
          <a:p>
            <a:pPr lvl="0"/>
            <a:r>
              <a:rPr lang="en-US" altLang="en-US" dirty="0"/>
              <a:t>Apportionment and sourcing:</a:t>
            </a:r>
          </a:p>
          <a:p>
            <a:pPr lvl="1"/>
            <a:r>
              <a:rPr lang="en-US" altLang="en-US" dirty="0"/>
              <a:t>Federal UBTI is reported on a single Form 990‑T.</a:t>
            </a:r>
          </a:p>
          <a:p>
            <a:pPr lvl="1"/>
            <a:r>
              <a:rPr lang="en-US" altLang="en-US" dirty="0"/>
              <a:t>States often require state‑by‑state apportionment.</a:t>
            </a:r>
            <a:endParaRPr lang="en-US" dirty="0"/>
          </a:p>
        </p:txBody>
      </p:sp>
      <p:graphicFrame>
        <p:nvGraphicFramePr>
          <p:cNvPr id="16" name="Content Placeholder 15">
            <a:extLst>
              <a:ext uri="{FF2B5EF4-FFF2-40B4-BE49-F238E27FC236}">
                <a16:creationId xmlns:a16="http://schemas.microsoft.com/office/drawing/2014/main" id="{1FA7C009-1AB2-9ABE-F3F1-43E832AA1A9D}"/>
              </a:ext>
            </a:extLst>
          </p:cNvPr>
          <p:cNvGraphicFramePr>
            <a:graphicFrameLocks noGrp="1"/>
          </p:cNvGraphicFramePr>
          <p:nvPr>
            <p:ph sz="quarter" idx="15"/>
            <p:extLst>
              <p:ext uri="{D42A27DB-BD31-4B8C-83A1-F6EECF244321}">
                <p14:modId xmlns:p14="http://schemas.microsoft.com/office/powerpoint/2010/main" val="1227263818"/>
              </p:ext>
            </p:extLst>
          </p:nvPr>
        </p:nvGraphicFramePr>
        <p:xfrm>
          <a:off x="6353175" y="1411288"/>
          <a:ext cx="5356224" cy="1899920"/>
        </p:xfrm>
        <a:graphic>
          <a:graphicData uri="http://schemas.openxmlformats.org/drawingml/2006/table">
            <a:tbl>
              <a:tblPr firstRow="1" bandRow="1">
                <a:tableStyleId>{5C22544A-7EE6-4342-B048-85BDC9FD1C3A}</a:tableStyleId>
              </a:tblPr>
              <a:tblGrid>
                <a:gridCol w="1785408">
                  <a:extLst>
                    <a:ext uri="{9D8B030D-6E8A-4147-A177-3AD203B41FA5}">
                      <a16:colId xmlns:a16="http://schemas.microsoft.com/office/drawing/2014/main" val="1998504077"/>
                    </a:ext>
                  </a:extLst>
                </a:gridCol>
                <a:gridCol w="1785408">
                  <a:extLst>
                    <a:ext uri="{9D8B030D-6E8A-4147-A177-3AD203B41FA5}">
                      <a16:colId xmlns:a16="http://schemas.microsoft.com/office/drawing/2014/main" val="2989095716"/>
                    </a:ext>
                  </a:extLst>
                </a:gridCol>
                <a:gridCol w="1785408">
                  <a:extLst>
                    <a:ext uri="{9D8B030D-6E8A-4147-A177-3AD203B41FA5}">
                      <a16:colId xmlns:a16="http://schemas.microsoft.com/office/drawing/2014/main" val="2574101601"/>
                    </a:ext>
                  </a:extLst>
                </a:gridCol>
              </a:tblGrid>
              <a:tr h="370840">
                <a:tc>
                  <a:txBody>
                    <a:bodyPr/>
                    <a:lstStyle/>
                    <a:p>
                      <a:r>
                        <a:rPr lang="en-US" dirty="0">
                          <a:solidFill>
                            <a:schemeClr val="tx2"/>
                          </a:solidFill>
                        </a:rPr>
                        <a:t>State</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p>
                      <a:r>
                        <a:rPr lang="en-US" dirty="0">
                          <a:solidFill>
                            <a:schemeClr val="tx2"/>
                          </a:solidFill>
                        </a:rPr>
                        <a:t>Federal </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p>
                      <a:r>
                        <a:rPr lang="en-US" dirty="0">
                          <a:solidFill>
                            <a:schemeClr val="tx2"/>
                          </a:solidFill>
                        </a:rPr>
                        <a:t>State</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747480"/>
                    </a:solidFill>
                  </a:tcPr>
                </a:tc>
                <a:extLst>
                  <a:ext uri="{0D108BD9-81ED-4DB2-BD59-A6C34878D82A}">
                    <a16:rowId xmlns:a16="http://schemas.microsoft.com/office/drawing/2014/main" val="3679027095"/>
                  </a:ext>
                </a:extLst>
              </a:tr>
              <a:tr h="370840">
                <a:tc>
                  <a:txBody>
                    <a:bodyPr/>
                    <a:lstStyle/>
                    <a:p>
                      <a:r>
                        <a:rPr lang="en-US" sz="1600" dirty="0">
                          <a:solidFill>
                            <a:schemeClr val="bg1"/>
                          </a:solidFill>
                        </a:rPr>
                        <a:t>Filing threshold</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$1,000 gross UBTI</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Varies (often lower or none)</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2609563"/>
                  </a:ext>
                </a:extLst>
              </a:tr>
              <a:tr h="370840">
                <a:tc>
                  <a:txBody>
                    <a:bodyPr/>
                    <a:lstStyle/>
                    <a:p>
                      <a:r>
                        <a:rPr lang="en-US" sz="1600" dirty="0">
                          <a:solidFill>
                            <a:schemeClr val="bg1"/>
                          </a:solidFill>
                        </a:rPr>
                        <a:t>Nexus standard</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Nationwide</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State specific</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500562"/>
                  </a:ext>
                </a:extLst>
              </a:tr>
              <a:tr h="370840">
                <a:tc>
                  <a:txBody>
                    <a:bodyPr/>
                    <a:lstStyle/>
                    <a:p>
                      <a:r>
                        <a:rPr lang="en-US" sz="1600" dirty="0">
                          <a:solidFill>
                            <a:schemeClr val="bg1"/>
                          </a:solidFill>
                        </a:rPr>
                        <a:t>Apportionment</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Single return (Form 990-T)</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State-by-state allocations</a:t>
                      </a:r>
                    </a:p>
                  </a:txBody>
                  <a:tcPr>
                    <a:lnL w="12700" cap="flat" cmpd="sng" algn="ctr">
                      <a:solidFill>
                        <a:srgbClr val="C4C4CD"/>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9535370"/>
                  </a:ext>
                </a:extLst>
              </a:tr>
            </a:tbl>
          </a:graphicData>
        </a:graphic>
      </p:graphicFrame>
    </p:spTree>
    <p:extLst>
      <p:ext uri="{BB962C8B-B14F-4D97-AF65-F5344CB8AC3E}">
        <p14:creationId xmlns:p14="http://schemas.microsoft.com/office/powerpoint/2010/main" val="1173627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E7618-6CA6-19DD-0A02-83A123BEE6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0FCD4B8-DB1C-FEC7-D48C-A3FFB5D11FD0}"/>
              </a:ext>
            </a:extLst>
          </p:cNvPr>
          <p:cNvSpPr>
            <a:spLocks noGrp="1"/>
          </p:cNvSpPr>
          <p:nvPr>
            <p:ph type="title"/>
          </p:nvPr>
        </p:nvSpPr>
        <p:spPr>
          <a:xfrm>
            <a:off x="485523" y="382588"/>
            <a:ext cx="11224347" cy="638175"/>
          </a:xfrm>
        </p:spPr>
        <p:txBody>
          <a:bodyPr/>
          <a:lstStyle/>
          <a:p>
            <a:r>
              <a:rPr lang="en-US" dirty="0"/>
              <a:t>Nexus rules for UBI</a:t>
            </a:r>
          </a:p>
        </p:txBody>
      </p:sp>
      <p:sp>
        <p:nvSpPr>
          <p:cNvPr id="8" name="Content Placeholder 7">
            <a:extLst>
              <a:ext uri="{FF2B5EF4-FFF2-40B4-BE49-F238E27FC236}">
                <a16:creationId xmlns:a16="http://schemas.microsoft.com/office/drawing/2014/main" id="{04A6CD2F-8BD3-2FFF-D241-EE4A9788E4F7}"/>
              </a:ext>
            </a:extLst>
          </p:cNvPr>
          <p:cNvSpPr>
            <a:spLocks noGrp="1"/>
          </p:cNvSpPr>
          <p:nvPr>
            <p:ph sz="quarter" idx="16"/>
          </p:nvPr>
        </p:nvSpPr>
        <p:spPr>
          <a:xfrm>
            <a:off x="485775" y="1864895"/>
            <a:ext cx="5356225" cy="4185068"/>
          </a:xfrm>
        </p:spPr>
        <p:txBody>
          <a:bodyPr/>
          <a:lstStyle/>
          <a:p>
            <a:r>
              <a:rPr lang="en-US" dirty="0"/>
              <a:t>Whether UBI is taxed at the state level</a:t>
            </a:r>
          </a:p>
          <a:p>
            <a:r>
              <a:rPr lang="en-US" dirty="0"/>
              <a:t>Whether a state income tax return must be filed</a:t>
            </a:r>
          </a:p>
          <a:p>
            <a:endParaRPr lang="en-US" dirty="0"/>
          </a:p>
          <a:p>
            <a:pPr marL="0" indent="0">
              <a:buNone/>
            </a:pPr>
            <a:endParaRPr lang="en-US" dirty="0"/>
          </a:p>
          <a:p>
            <a:r>
              <a:rPr lang="en-US" altLang="en-US" dirty="0"/>
              <a:t>Investment in partnership or flow-through entity doing business in a state</a:t>
            </a:r>
          </a:p>
          <a:p>
            <a:r>
              <a:rPr lang="en-US" altLang="en-US" dirty="0"/>
              <a:t>Organization conducts UBI activity in a state </a:t>
            </a:r>
          </a:p>
          <a:p>
            <a:endParaRPr lang="en-US" dirty="0"/>
          </a:p>
        </p:txBody>
      </p:sp>
      <p:sp>
        <p:nvSpPr>
          <p:cNvPr id="3" name="Rectangle: Rounded Corners 2">
            <a:extLst>
              <a:ext uri="{FF2B5EF4-FFF2-40B4-BE49-F238E27FC236}">
                <a16:creationId xmlns:a16="http://schemas.microsoft.com/office/drawing/2014/main" id="{C4B91AD3-8405-5CA8-BA90-50FBBE3D3BD0}"/>
              </a:ext>
            </a:extLst>
          </p:cNvPr>
          <p:cNvSpPr/>
          <p:nvPr/>
        </p:nvSpPr>
        <p:spPr>
          <a:xfrm>
            <a:off x="445172" y="1372347"/>
            <a:ext cx="5400000"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600" b="1" dirty="0">
                <a:solidFill>
                  <a:schemeClr val="bg1"/>
                </a:solidFill>
                <a:latin typeface="EYInterstate" panose="02000503020000020004" pitchFamily="2" charset="0"/>
                <a:ea typeface="等线"/>
              </a:rPr>
              <a:t>Nexus considerations </a:t>
            </a:r>
          </a:p>
        </p:txBody>
      </p:sp>
      <p:sp>
        <p:nvSpPr>
          <p:cNvPr id="4" name="Rectangle: Rounded Corners 3">
            <a:extLst>
              <a:ext uri="{FF2B5EF4-FFF2-40B4-BE49-F238E27FC236}">
                <a16:creationId xmlns:a16="http://schemas.microsoft.com/office/drawing/2014/main" id="{5A0C860F-DCE6-748B-F80C-AA8512A10871}"/>
              </a:ext>
            </a:extLst>
          </p:cNvPr>
          <p:cNvSpPr/>
          <p:nvPr/>
        </p:nvSpPr>
        <p:spPr>
          <a:xfrm>
            <a:off x="445172" y="2701836"/>
            <a:ext cx="5400000" cy="324000"/>
          </a:xfrm>
          <a:prstGeom prst="roundRect">
            <a:avLst>
              <a:gd name="adj" fmla="val 50000"/>
            </a:avLst>
          </a:prstGeom>
          <a:ln w="3175">
            <a:gradFill>
              <a:gsLst>
                <a:gs pos="33000">
                  <a:schemeClr val="tx2"/>
                </a:gs>
                <a:gs pos="73000">
                  <a:srgbClr val="FF00FF"/>
                </a:gs>
                <a:gs pos="100000">
                  <a:srgbClr val="32FFFF"/>
                </a:gs>
              </a:gsLst>
              <a:lin ang="0" scaled="0"/>
            </a:gradFill>
            <a:tailEnd type="none"/>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440">
              <a:defRPr/>
            </a:pPr>
            <a:r>
              <a:rPr lang="en-US" sz="1600" b="1" dirty="0">
                <a:solidFill>
                  <a:schemeClr val="bg1"/>
                </a:solidFill>
                <a:latin typeface="EYInterstate" panose="02000503020000020004" pitchFamily="2" charset="0"/>
                <a:ea typeface="等线"/>
              </a:rPr>
              <a:t>How Nexus may be created</a:t>
            </a:r>
          </a:p>
        </p:txBody>
      </p:sp>
      <p:pic>
        <p:nvPicPr>
          <p:cNvPr id="24578" name="Picture 2">
            <a:extLst>
              <a:ext uri="{FF2B5EF4-FFF2-40B4-BE49-F238E27FC236}">
                <a16:creationId xmlns:a16="http://schemas.microsoft.com/office/drawing/2014/main" id="{D677EE52-2CFE-71B4-D6F6-E8FD3CC83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251" y="1411287"/>
            <a:ext cx="4434620" cy="3317124"/>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B7CD8632-9326-B8F7-F3A3-C51AE40CC98E}"/>
              </a:ext>
            </a:extLst>
          </p:cNvPr>
          <p:cNvSpPr/>
          <p:nvPr/>
        </p:nvSpPr>
        <p:spPr>
          <a:xfrm>
            <a:off x="7275251" y="1411287"/>
            <a:ext cx="4434620" cy="3317124"/>
          </a:xfrm>
          <a:custGeom>
            <a:avLst/>
            <a:gdLst>
              <a:gd name="connsiteX0" fmla="*/ 0 w 6637867"/>
              <a:gd name="connsiteY0" fmla="*/ 0 h 4962525"/>
              <a:gd name="connsiteX1" fmla="*/ 6637867 w 6637867"/>
              <a:gd name="connsiteY1" fmla="*/ 0 h 4962525"/>
              <a:gd name="connsiteX2" fmla="*/ 6637867 w 6637867"/>
              <a:gd name="connsiteY2" fmla="*/ 4962525 h 4962525"/>
              <a:gd name="connsiteX3" fmla="*/ 0 w 6637867"/>
              <a:gd name="connsiteY3" fmla="*/ 4962525 h 4962525"/>
              <a:gd name="connsiteX4" fmla="*/ 0 w 6637867"/>
              <a:gd name="connsiteY4" fmla="*/ 0 h 4962525"/>
              <a:gd name="connsiteX5" fmla="*/ 3318934 w 6637867"/>
              <a:gd name="connsiteY5" fmla="*/ 654049 h 4962525"/>
              <a:gd name="connsiteX6" fmla="*/ 1350433 w 6637867"/>
              <a:gd name="connsiteY6" fmla="*/ 2622550 h 4962525"/>
              <a:gd name="connsiteX7" fmla="*/ 3318934 w 6637867"/>
              <a:gd name="connsiteY7" fmla="*/ 4591051 h 4962525"/>
              <a:gd name="connsiteX8" fmla="*/ 5287435 w 6637867"/>
              <a:gd name="connsiteY8" fmla="*/ 2622550 h 4962525"/>
              <a:gd name="connsiteX9" fmla="*/ 3318934 w 6637867"/>
              <a:gd name="connsiteY9" fmla="*/ 654049 h 49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37867" h="4962525">
                <a:moveTo>
                  <a:pt x="0" y="0"/>
                </a:moveTo>
                <a:lnTo>
                  <a:pt x="6637867" y="0"/>
                </a:lnTo>
                <a:lnTo>
                  <a:pt x="6637867" y="4962525"/>
                </a:lnTo>
                <a:lnTo>
                  <a:pt x="0" y="4962525"/>
                </a:lnTo>
                <a:lnTo>
                  <a:pt x="0" y="0"/>
                </a:lnTo>
                <a:close/>
                <a:moveTo>
                  <a:pt x="3318934" y="654049"/>
                </a:moveTo>
                <a:cubicBezTo>
                  <a:pt x="2231761" y="654049"/>
                  <a:pt x="1350433" y="1535377"/>
                  <a:pt x="1350433" y="2622550"/>
                </a:cubicBezTo>
                <a:cubicBezTo>
                  <a:pt x="1350433" y="3709723"/>
                  <a:pt x="2231761" y="4591051"/>
                  <a:pt x="3318934" y="4591051"/>
                </a:cubicBezTo>
                <a:cubicBezTo>
                  <a:pt x="4406107" y="4591051"/>
                  <a:pt x="5287435" y="3709723"/>
                  <a:pt x="5287435" y="2622550"/>
                </a:cubicBezTo>
                <a:cubicBezTo>
                  <a:pt x="5287435" y="1535377"/>
                  <a:pt x="4406107" y="654049"/>
                  <a:pt x="3318934" y="654049"/>
                </a:cubicBezTo>
                <a:close/>
              </a:path>
            </a:pathLst>
          </a:custGeom>
          <a:solidFill>
            <a:schemeClr val="tx1">
              <a:alpha val="70000"/>
            </a:schemeClr>
          </a:solidFill>
          <a:ln w="9525" cap="flat" cmpd="sng" algn="ctr">
            <a:noFill/>
            <a:prstDash val="solid"/>
          </a:ln>
          <a:effectLst/>
        </p:spPr>
        <p:txBody>
          <a:bodyPr wrap="square"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FFFFFF"/>
              </a:solidFill>
              <a:effectLst/>
              <a:uLnTx/>
              <a:uFillTx/>
              <a:latin typeface="EYInterstate Light"/>
              <a:ea typeface="+mn-ea"/>
              <a:cs typeface="+mn-cs"/>
            </a:endParaRPr>
          </a:p>
        </p:txBody>
      </p:sp>
    </p:spTree>
    <p:extLst>
      <p:ext uri="{BB962C8B-B14F-4D97-AF65-F5344CB8AC3E}">
        <p14:creationId xmlns:p14="http://schemas.microsoft.com/office/powerpoint/2010/main" val="3285766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DFC7-4EB1-110B-16AC-8CE2C4369678}"/>
              </a:ext>
            </a:extLst>
          </p:cNvPr>
          <p:cNvSpPr>
            <a:spLocks noGrp="1"/>
          </p:cNvSpPr>
          <p:nvPr>
            <p:ph type="title"/>
          </p:nvPr>
        </p:nvSpPr>
        <p:spPr>
          <a:xfrm>
            <a:off x="485523" y="382588"/>
            <a:ext cx="11224347" cy="638175"/>
          </a:xfrm>
        </p:spPr>
        <p:txBody>
          <a:bodyPr/>
          <a:lstStyle/>
          <a:p>
            <a:r>
              <a:rPr lang="en-US" dirty="0"/>
              <a:t>State taxation of UBTI</a:t>
            </a:r>
          </a:p>
        </p:txBody>
      </p:sp>
      <p:sp>
        <p:nvSpPr>
          <p:cNvPr id="6" name="Content Placeholder 5">
            <a:extLst>
              <a:ext uri="{FF2B5EF4-FFF2-40B4-BE49-F238E27FC236}">
                <a16:creationId xmlns:a16="http://schemas.microsoft.com/office/drawing/2014/main" id="{E9848C9A-8518-0691-E959-0A5B42B4BC9A}"/>
              </a:ext>
            </a:extLst>
          </p:cNvPr>
          <p:cNvSpPr>
            <a:spLocks noGrp="1"/>
          </p:cNvSpPr>
          <p:nvPr>
            <p:ph sz="quarter" idx="16"/>
          </p:nvPr>
        </p:nvSpPr>
        <p:spPr>
          <a:xfrm>
            <a:off x="485775" y="2476934"/>
            <a:ext cx="5123915" cy="3573029"/>
          </a:xfrm>
        </p:spPr>
        <p:txBody>
          <a:bodyPr/>
          <a:lstStyle/>
          <a:p>
            <a:pPr lvl="0"/>
            <a:r>
              <a:rPr lang="en-US" dirty="0"/>
              <a:t>More states impose UBIT on corporations than on pension trusts. Thirty-nine states and Washington, DC, tax UBTI for corporations.</a:t>
            </a:r>
          </a:p>
          <a:p>
            <a:pPr lvl="0"/>
            <a:r>
              <a:rPr lang="en-US" dirty="0"/>
              <a:t>All states that tax UBTI apply UBIT to corporations, while several of them do not tax pension trusts under an Employee Retirement Income Security Act preemption theory.</a:t>
            </a:r>
          </a:p>
          <a:p>
            <a:pPr lvl="0"/>
            <a:r>
              <a:rPr lang="en-US" dirty="0"/>
              <a:t>The tax rate for UBIT for corporations varies by state.</a:t>
            </a:r>
          </a:p>
        </p:txBody>
      </p:sp>
      <p:sp>
        <p:nvSpPr>
          <p:cNvPr id="5" name="Content Placeholder 4">
            <a:extLst>
              <a:ext uri="{FF2B5EF4-FFF2-40B4-BE49-F238E27FC236}">
                <a16:creationId xmlns:a16="http://schemas.microsoft.com/office/drawing/2014/main" id="{6C14BE07-D2ED-2490-CA7E-B1F10CA8281A}"/>
              </a:ext>
            </a:extLst>
          </p:cNvPr>
          <p:cNvSpPr>
            <a:spLocks noGrp="1"/>
          </p:cNvSpPr>
          <p:nvPr>
            <p:ph sz="quarter" idx="15"/>
          </p:nvPr>
        </p:nvSpPr>
        <p:spPr>
          <a:xfrm>
            <a:off x="6353176" y="2476934"/>
            <a:ext cx="5051139" cy="3573029"/>
          </a:xfrm>
        </p:spPr>
        <p:txBody>
          <a:bodyPr/>
          <a:lstStyle/>
          <a:p>
            <a:pPr lvl="0"/>
            <a:r>
              <a:rPr lang="en-US" dirty="0"/>
              <a:t>Thirty-three states and Washington, DC, tax UBTI for pension trusts.</a:t>
            </a:r>
          </a:p>
          <a:p>
            <a:pPr lvl="0"/>
            <a:r>
              <a:rPr lang="en-US" dirty="0"/>
              <a:t>In some states where the UBTI from pension trusts is not taxed, this exemption from state taxation of UBTI is specific to trusts that are tax exempt under Section 401(a). Therefore, consider whether a return may need to be filed in states that do not tax UBTI from pension trusts for other types of trusts (voluntary employee beneficiary association trusts, for example).</a:t>
            </a:r>
          </a:p>
          <a:p>
            <a:endParaRPr lang="en-US" dirty="0"/>
          </a:p>
        </p:txBody>
      </p:sp>
      <p:sp>
        <p:nvSpPr>
          <p:cNvPr id="17" name="Content Placeholder 5">
            <a:extLst>
              <a:ext uri="{FF2B5EF4-FFF2-40B4-BE49-F238E27FC236}">
                <a16:creationId xmlns:a16="http://schemas.microsoft.com/office/drawing/2014/main" id="{133D0990-0B46-0A4F-1352-C4261D67BD1C}"/>
              </a:ext>
            </a:extLst>
          </p:cNvPr>
          <p:cNvSpPr txBox="1">
            <a:spLocks/>
          </p:cNvSpPr>
          <p:nvPr/>
        </p:nvSpPr>
        <p:spPr>
          <a:xfrm>
            <a:off x="485775" y="2081414"/>
            <a:ext cx="5356225" cy="274690"/>
          </a:xfrm>
          <a:prstGeom prst="rect">
            <a:avLst/>
          </a:prstGeom>
          <a:solidFill>
            <a:schemeClr val="tx2"/>
          </a:solidFill>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lgn="ctr">
              <a:buNone/>
            </a:pPr>
            <a:r>
              <a:rPr lang="en-US" sz="1800" b="1" dirty="0">
                <a:solidFill>
                  <a:srgbClr val="2E2E38"/>
                </a:solidFill>
              </a:rPr>
              <a:t>Corporations</a:t>
            </a:r>
          </a:p>
        </p:txBody>
      </p:sp>
      <p:sp>
        <p:nvSpPr>
          <p:cNvPr id="18" name="Content Placeholder 4">
            <a:extLst>
              <a:ext uri="{FF2B5EF4-FFF2-40B4-BE49-F238E27FC236}">
                <a16:creationId xmlns:a16="http://schemas.microsoft.com/office/drawing/2014/main" id="{6165BA40-277B-D600-4BF7-D667560C1896}"/>
              </a:ext>
            </a:extLst>
          </p:cNvPr>
          <p:cNvSpPr txBox="1">
            <a:spLocks/>
          </p:cNvSpPr>
          <p:nvPr/>
        </p:nvSpPr>
        <p:spPr>
          <a:xfrm>
            <a:off x="6353175" y="2081414"/>
            <a:ext cx="5356225" cy="274690"/>
          </a:xfrm>
          <a:prstGeom prst="rect">
            <a:avLst/>
          </a:prstGeom>
          <a:solidFill>
            <a:schemeClr val="tx2"/>
          </a:solidFill>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lgn="ctr">
              <a:buNone/>
            </a:pPr>
            <a:r>
              <a:rPr lang="en-US" sz="1800" b="1" dirty="0">
                <a:solidFill>
                  <a:schemeClr val="bg2"/>
                </a:solidFill>
              </a:rPr>
              <a:t>Trusts</a:t>
            </a:r>
          </a:p>
          <a:p>
            <a:pPr marL="0" indent="0">
              <a:buNone/>
            </a:pPr>
            <a:endParaRPr lang="en-US" dirty="0">
              <a:solidFill>
                <a:schemeClr val="bg2"/>
              </a:solidFill>
            </a:endParaRPr>
          </a:p>
        </p:txBody>
      </p:sp>
    </p:spTree>
    <p:extLst>
      <p:ext uri="{BB962C8B-B14F-4D97-AF65-F5344CB8AC3E}">
        <p14:creationId xmlns:p14="http://schemas.microsoft.com/office/powerpoint/2010/main" val="346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CDD2-C932-B25E-4E94-DE8774923AA4}"/>
              </a:ext>
            </a:extLst>
          </p:cNvPr>
          <p:cNvSpPr>
            <a:spLocks noGrp="1"/>
          </p:cNvSpPr>
          <p:nvPr>
            <p:ph type="title"/>
          </p:nvPr>
        </p:nvSpPr>
        <p:spPr>
          <a:xfrm>
            <a:off x="485523" y="382588"/>
            <a:ext cx="11224347" cy="638175"/>
          </a:xfrm>
        </p:spPr>
        <p:txBody>
          <a:bodyPr/>
          <a:lstStyle/>
          <a:p>
            <a:r>
              <a:rPr lang="en-US" dirty="0"/>
              <a:t>Siloing UBI on state returns</a:t>
            </a:r>
          </a:p>
        </p:txBody>
      </p:sp>
      <p:sp>
        <p:nvSpPr>
          <p:cNvPr id="3" name="Content Placeholder 2">
            <a:extLst>
              <a:ext uri="{FF2B5EF4-FFF2-40B4-BE49-F238E27FC236}">
                <a16:creationId xmlns:a16="http://schemas.microsoft.com/office/drawing/2014/main" id="{C35FD7A4-88B7-EB29-9E63-62432B7D0B4A}"/>
              </a:ext>
            </a:extLst>
          </p:cNvPr>
          <p:cNvSpPr>
            <a:spLocks noGrp="1"/>
          </p:cNvSpPr>
          <p:nvPr>
            <p:ph sz="quarter" idx="16"/>
          </p:nvPr>
        </p:nvSpPr>
        <p:spPr>
          <a:xfrm>
            <a:off x="485521" y="1411287"/>
            <a:ext cx="11224800" cy="4638675"/>
          </a:xfrm>
        </p:spPr>
        <p:txBody>
          <a:bodyPr/>
          <a:lstStyle/>
          <a:p>
            <a:r>
              <a:rPr lang="en-US" dirty="0"/>
              <a:t>We recommend tracking silos by state, including the separate NOL carryforward amounts by silo and state.</a:t>
            </a:r>
          </a:p>
          <a:p>
            <a:r>
              <a:rPr lang="en-US" dirty="0"/>
              <a:t>Siloing may affect how federal UBI is presented on state returns, as well as how NOLs are presented on state returns for both federal and state purposes.</a:t>
            </a:r>
          </a:p>
          <a:p>
            <a:r>
              <a:rPr lang="en-US" dirty="0"/>
              <a:t>Most states conform to federal rules on siloing. Most state instructions do not mention UBI siloing, so unless it is specifically noted, we determine whether a state follows Section 512(a)(6) by the date of the IRC conformity.</a:t>
            </a:r>
          </a:p>
          <a:p>
            <a:pPr marL="0" indent="0">
              <a:buNone/>
            </a:pPr>
            <a:r>
              <a:rPr lang="en-US" dirty="0"/>
              <a:t> </a:t>
            </a:r>
          </a:p>
          <a:p>
            <a:r>
              <a:rPr lang="en-US" dirty="0"/>
              <a:t>States that do not follow Section 512(a)(6) for pension trusts: </a:t>
            </a:r>
          </a:p>
          <a:p>
            <a:pPr lvl="1"/>
            <a:r>
              <a:rPr lang="en-US" dirty="0"/>
              <a:t>California specifically notes it in the form instructions.</a:t>
            </a:r>
          </a:p>
          <a:p>
            <a:r>
              <a:rPr lang="en-US" dirty="0"/>
              <a:t>States that do not follow Section 512(a)(6) for corporations: </a:t>
            </a:r>
          </a:p>
          <a:p>
            <a:pPr lvl="1"/>
            <a:r>
              <a:rPr lang="en-US" dirty="0"/>
              <a:t>Arkansas bases it on the IRC conformity dates.</a:t>
            </a:r>
          </a:p>
          <a:p>
            <a:pPr lvl="1"/>
            <a:r>
              <a:rPr lang="en-US" dirty="0"/>
              <a:t>California specifically notes it in the form instructions.</a:t>
            </a:r>
          </a:p>
        </p:txBody>
      </p:sp>
      <p:sp>
        <p:nvSpPr>
          <p:cNvPr id="5" name="Footer Placeholder 4">
            <a:extLst>
              <a:ext uri="{FF2B5EF4-FFF2-40B4-BE49-F238E27FC236}">
                <a16:creationId xmlns:a16="http://schemas.microsoft.com/office/drawing/2014/main" id="{9A5273D5-ACE2-F50C-C0E0-090BEC679EAA}"/>
              </a:ext>
            </a:extLst>
          </p:cNvPr>
          <p:cNvSpPr>
            <a:spLocks noGrp="1"/>
          </p:cNvSpPr>
          <p:nvPr>
            <p:ph type="ftr" sz="quarter" idx="4294967295"/>
          </p:nvPr>
        </p:nvSpPr>
        <p:spPr>
          <a:xfrm>
            <a:off x="0" y="0"/>
            <a:ext cx="0" cy="0"/>
          </a:xfrm>
        </p:spPr>
        <p:txBody>
          <a:bodyPr/>
          <a:lstStyle/>
          <a:p>
            <a:pPr>
              <a:defRPr/>
            </a:pPr>
            <a:r>
              <a:rPr lang="en-US" dirty="0"/>
              <a:t>EO Federal and State Training 2025</a:t>
            </a:r>
          </a:p>
        </p:txBody>
      </p:sp>
      <p:sp>
        <p:nvSpPr>
          <p:cNvPr id="6" name="Slide Number Placeholder 5">
            <a:extLst>
              <a:ext uri="{FF2B5EF4-FFF2-40B4-BE49-F238E27FC236}">
                <a16:creationId xmlns:a16="http://schemas.microsoft.com/office/drawing/2014/main" id="{4EE710E1-104A-699B-CC43-C775D68713D8}"/>
              </a:ext>
            </a:extLst>
          </p:cNvPr>
          <p:cNvSpPr>
            <a:spLocks noGrp="1"/>
          </p:cNvSpPr>
          <p:nvPr>
            <p:ph type="sldNum" sz="quarter" idx="4294967295"/>
          </p:nvPr>
        </p:nvSpPr>
        <p:spPr>
          <a:xfrm>
            <a:off x="0" y="0"/>
            <a:ext cx="0" cy="0"/>
          </a:xfrm>
        </p:spPr>
        <p:txBody>
          <a:bodyPr/>
          <a:lstStyle/>
          <a:p>
            <a:pPr>
              <a:defRPr/>
            </a:pPr>
            <a:r>
              <a:rPr lang="en-GB" dirty="0"/>
              <a:t>Page </a:t>
            </a:r>
            <a:fld id="{2EEE604F-AA30-4479-BAD8-91C0A510EB06}" type="slidenum">
              <a:rPr smtClean="0"/>
              <a:pPr>
                <a:defRPr/>
              </a:pPr>
              <a:t>66</a:t>
            </a:fld>
            <a:endParaRPr dirty="0"/>
          </a:p>
        </p:txBody>
      </p:sp>
    </p:spTree>
    <p:extLst>
      <p:ext uri="{BB962C8B-B14F-4D97-AF65-F5344CB8AC3E}">
        <p14:creationId xmlns:p14="http://schemas.microsoft.com/office/powerpoint/2010/main" val="2284367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12D7F-6011-2962-3F30-5D21B77908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87DD8A-14E1-9FFF-4F0B-883B3F7A3D1A}"/>
              </a:ext>
            </a:extLst>
          </p:cNvPr>
          <p:cNvSpPr txBox="1">
            <a:spLocks/>
          </p:cNvSpPr>
          <p:nvPr/>
        </p:nvSpPr>
        <p:spPr>
          <a:xfrm>
            <a:off x="486245" y="997565"/>
            <a:ext cx="11223625" cy="24622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p:txBody>
      </p:sp>
      <p:sp>
        <p:nvSpPr>
          <p:cNvPr id="6" name="TextBox 5">
            <a:extLst>
              <a:ext uri="{FF2B5EF4-FFF2-40B4-BE49-F238E27FC236}">
                <a16:creationId xmlns:a16="http://schemas.microsoft.com/office/drawing/2014/main" id="{820377F7-F8F4-57E6-5426-489A37699737}"/>
              </a:ext>
            </a:extLst>
          </p:cNvPr>
          <p:cNvSpPr txBox="1">
            <a:spLocks/>
          </p:cNvSpPr>
          <p:nvPr/>
        </p:nvSpPr>
        <p:spPr>
          <a:xfrm>
            <a:off x="485523" y="1151674"/>
            <a:ext cx="11223625" cy="3779561"/>
          </a:xfrm>
          <a:prstGeom prst="rect">
            <a:avLst/>
          </a:prstGeom>
          <a:noFill/>
        </p:spPr>
        <p:txBody>
          <a:bodyPr wrap="square" lIns="0" tIns="0" rIns="0" bIns="0">
            <a:spAutoFit/>
          </a:bodyPr>
          <a:lstStyle/>
          <a:p>
            <a:pPr lvl="0">
              <a:spcAft>
                <a:spcPts val="2400"/>
              </a:spcAft>
              <a:buClr>
                <a:schemeClr val="tx2"/>
              </a:buClr>
              <a:buSzPct val="100000"/>
            </a:pPr>
            <a:r>
              <a:rPr lang="en-US" altLang="en-US" b="1" dirty="0">
                <a:solidFill>
                  <a:schemeClr val="bg1"/>
                </a:solidFill>
              </a:rPr>
              <a:t>How should an organization determine state‑level UBTI when Schedule K‑1 footnotes identify UBTI by the state but do not specify the character of the income?</a:t>
            </a:r>
            <a:endParaRPr lang="en-IN" altLang="en-US" b="1" dirty="0">
              <a:solidFill>
                <a:schemeClr val="bg1"/>
              </a:solidFill>
            </a:endParaRPr>
          </a:p>
          <a:p>
            <a:pPr marL="342900" indent="-342900">
              <a:lnSpc>
                <a:spcPct val="200000"/>
              </a:lnSpc>
              <a:spcAft>
                <a:spcPts val="600"/>
              </a:spcAft>
              <a:buClr>
                <a:schemeClr val="tx2"/>
              </a:buClr>
              <a:buSzPct val="100000"/>
              <a:buFontTx/>
              <a:buAutoNum type="alphaUcPeriod"/>
            </a:pPr>
            <a:r>
              <a:rPr lang="en-US" altLang="en-US" dirty="0">
                <a:solidFill>
                  <a:schemeClr val="bg1"/>
                </a:solidFill>
              </a:rPr>
              <a:t>Exclude the income from state reporting until the fund provides character‑level detail.</a:t>
            </a:r>
          </a:p>
          <a:p>
            <a:pPr marL="342900" indent="-342900">
              <a:lnSpc>
                <a:spcPct val="200000"/>
              </a:lnSpc>
              <a:spcAft>
                <a:spcPts val="600"/>
              </a:spcAft>
              <a:buClr>
                <a:schemeClr val="tx2"/>
              </a:buClr>
              <a:buSzPct val="100000"/>
              <a:buFontTx/>
              <a:buAutoNum type="alphaUcPeriod"/>
            </a:pPr>
            <a:r>
              <a:rPr lang="en-US" altLang="en-US" dirty="0">
                <a:solidFill>
                  <a:schemeClr val="bg1"/>
                </a:solidFill>
              </a:rPr>
              <a:t>Assume the income is non‑UBTI for state purposes unless the state specifically requires reporting.</a:t>
            </a:r>
          </a:p>
          <a:p>
            <a:pPr marL="342900" indent="-342900">
              <a:lnSpc>
                <a:spcPct val="200000"/>
              </a:lnSpc>
              <a:spcAft>
                <a:spcPts val="600"/>
              </a:spcAft>
              <a:buClr>
                <a:schemeClr val="tx2"/>
              </a:buClr>
              <a:buSzPct val="100000"/>
              <a:buFontTx/>
              <a:buAutoNum type="alphaUcPeriod"/>
            </a:pPr>
            <a:r>
              <a:rPr lang="en-US" altLang="en-US" dirty="0">
                <a:solidFill>
                  <a:schemeClr val="bg1"/>
                </a:solidFill>
              </a:rPr>
              <a:t>Determine the state UBTI character based on the character of the federal UBTI (e.g., ordinary vs. passive).</a:t>
            </a:r>
          </a:p>
          <a:p>
            <a:pPr marL="342900" indent="-342900">
              <a:lnSpc>
                <a:spcPct val="200000"/>
              </a:lnSpc>
              <a:spcAft>
                <a:spcPts val="600"/>
              </a:spcAft>
              <a:buClr>
                <a:schemeClr val="tx2"/>
              </a:buClr>
              <a:buSzPct val="100000"/>
              <a:buFontTx/>
              <a:buAutoNum type="alphaUcPeriod"/>
            </a:pPr>
            <a:r>
              <a:rPr lang="en-US" altLang="en-US" dirty="0">
                <a:solidFill>
                  <a:schemeClr val="bg1"/>
                </a:solidFill>
              </a:rPr>
              <a:t>Allocate the state UBTI based solely on the ratio of state income to total partnership income.</a:t>
            </a:r>
            <a:endParaRPr lang="en-IN" altLang="en-US" dirty="0">
              <a:solidFill>
                <a:schemeClr val="bg1"/>
              </a:solidFill>
            </a:endParaRPr>
          </a:p>
        </p:txBody>
      </p:sp>
      <p:sp>
        <p:nvSpPr>
          <p:cNvPr id="8" name="Title 6">
            <a:extLst>
              <a:ext uri="{FF2B5EF4-FFF2-40B4-BE49-F238E27FC236}">
                <a16:creationId xmlns:a16="http://schemas.microsoft.com/office/drawing/2014/main" id="{08EFD772-EB3A-A09D-D4B8-60B8DBF16801}"/>
              </a:ext>
            </a:extLst>
          </p:cNvPr>
          <p:cNvSpPr txBox="1">
            <a:spLocks/>
          </p:cNvSpPr>
          <p:nvPr/>
        </p:nvSpPr>
        <p:spPr>
          <a:xfrm>
            <a:off x="485523" y="345396"/>
            <a:ext cx="11224347" cy="470898"/>
          </a:xfrm>
          <a:prstGeom prst="rect">
            <a:avLst/>
          </a:prstGeom>
        </p:spPr>
        <p:txBody>
          <a:bodyPr lIns="0" rIns="0"/>
          <a:lst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a:lstStyle>
          <a:p>
            <a:r>
              <a:rPr lang="en-US" dirty="0"/>
              <a:t>Polling question 6</a:t>
            </a:r>
            <a:endParaRPr lang="en-US" dirty="0">
              <a:solidFill>
                <a:srgbClr val="FF0000"/>
              </a:solidFill>
            </a:endParaRPr>
          </a:p>
        </p:txBody>
      </p:sp>
    </p:spTree>
    <p:extLst>
      <p:ext uri="{BB962C8B-B14F-4D97-AF65-F5344CB8AC3E}">
        <p14:creationId xmlns:p14="http://schemas.microsoft.com/office/powerpoint/2010/main" val="21760875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5973-7CFD-41D8-C702-7ABC5F34A9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D519AF1-8305-129E-CF73-733FB19D8FF5}"/>
              </a:ext>
            </a:extLst>
          </p:cNvPr>
          <p:cNvSpPr>
            <a:spLocks noGrp="1"/>
          </p:cNvSpPr>
          <p:nvPr>
            <p:ph type="title"/>
          </p:nvPr>
        </p:nvSpPr>
        <p:spPr>
          <a:xfrm>
            <a:off x="485523" y="382588"/>
            <a:ext cx="11224347" cy="638175"/>
          </a:xfrm>
        </p:spPr>
        <p:txBody>
          <a:bodyPr/>
          <a:lstStyle/>
          <a:p>
            <a:r>
              <a:rPr lang="en-US" dirty="0"/>
              <a:t>Key takeaways and conclusions</a:t>
            </a:r>
          </a:p>
        </p:txBody>
      </p:sp>
      <p:sp>
        <p:nvSpPr>
          <p:cNvPr id="3" name="Content Placeholder 2">
            <a:extLst>
              <a:ext uri="{FF2B5EF4-FFF2-40B4-BE49-F238E27FC236}">
                <a16:creationId xmlns:a16="http://schemas.microsoft.com/office/drawing/2014/main" id="{739A77A3-2832-E036-6BF2-5F2D6F57C077}"/>
              </a:ext>
            </a:extLst>
          </p:cNvPr>
          <p:cNvSpPr>
            <a:spLocks noGrp="1"/>
          </p:cNvSpPr>
          <p:nvPr>
            <p:ph sz="quarter" idx="16"/>
          </p:nvPr>
        </p:nvSpPr>
        <p:spPr>
          <a:xfrm>
            <a:off x="485521" y="1411287"/>
            <a:ext cx="11224800" cy="4638675"/>
          </a:xfrm>
        </p:spPr>
        <p:txBody>
          <a:bodyPr/>
          <a:lstStyle/>
          <a:p>
            <a:r>
              <a:rPr lang="en-IN" altLang="en-US" sz="1800" dirty="0"/>
              <a:t>Recognize UBI and the activities that generate UBI. </a:t>
            </a:r>
          </a:p>
          <a:p>
            <a:endParaRPr lang="en-IN" altLang="en-US" sz="1800"/>
          </a:p>
          <a:p>
            <a:r>
              <a:rPr lang="en-IN" altLang="en-US" sz="1800"/>
              <a:t>Identify </a:t>
            </a:r>
            <a:r>
              <a:rPr lang="en-IN" altLang="en-US" sz="1800" dirty="0"/>
              <a:t>exclusions and modifications to UBI and learn about common UBI activities.</a:t>
            </a:r>
          </a:p>
          <a:p>
            <a:pPr lvl="0"/>
            <a:endParaRPr lang="en-IN" altLang="en-US" sz="1800" dirty="0"/>
          </a:p>
          <a:p>
            <a:pPr lvl="0"/>
            <a:r>
              <a:rPr lang="en-IN" altLang="en-US" sz="1800" dirty="0"/>
              <a:t>Identify </a:t>
            </a:r>
            <a:r>
              <a:rPr lang="en-US" altLang="en-US" sz="1800" dirty="0"/>
              <a:t>practical approaches to reduce or manage UBTI.</a:t>
            </a:r>
          </a:p>
          <a:p>
            <a:pPr lvl="0"/>
            <a:endParaRPr lang="en-IN" altLang="en-US" sz="1800" dirty="0"/>
          </a:p>
          <a:p>
            <a:pPr lvl="0"/>
            <a:r>
              <a:rPr lang="en-US" altLang="en-US" sz="1800" dirty="0"/>
              <a:t>Review computing UBI.</a:t>
            </a:r>
            <a:endParaRPr lang="en-IN" altLang="en-US" sz="1800" dirty="0"/>
          </a:p>
          <a:p>
            <a:endParaRPr lang="en-US" sz="1800" dirty="0"/>
          </a:p>
        </p:txBody>
      </p:sp>
    </p:spTree>
    <p:extLst>
      <p:ext uri="{BB962C8B-B14F-4D97-AF65-F5344CB8AC3E}">
        <p14:creationId xmlns:p14="http://schemas.microsoft.com/office/powerpoint/2010/main" val="1612386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7CC93-D289-6BBB-4E70-A659277F1028}"/>
              </a:ext>
            </a:extLst>
          </p:cNvPr>
          <p:cNvSpPr>
            <a:spLocks noGrp="1"/>
          </p:cNvSpPr>
          <p:nvPr>
            <p:ph type="body" sz="quarter" idx="10"/>
          </p:nvPr>
        </p:nvSpPr>
        <p:spPr/>
        <p:txBody>
          <a:bodyPr/>
          <a:lstStyle/>
          <a:p>
            <a:r>
              <a:rPr lang="en-IN" dirty="0"/>
              <a:t>Questions</a:t>
            </a:r>
          </a:p>
        </p:txBody>
      </p:sp>
    </p:spTree>
    <p:extLst>
      <p:ext uri="{BB962C8B-B14F-4D97-AF65-F5344CB8AC3E}">
        <p14:creationId xmlns:p14="http://schemas.microsoft.com/office/powerpoint/2010/main" val="129393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212BA0F-88DC-430F-BD90-C4FFE5A9355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2" name="Object 1" hidden="1">
                        <a:extLst>
                          <a:ext uri="{FF2B5EF4-FFF2-40B4-BE49-F238E27FC236}">
                            <a16:creationId xmlns:a16="http://schemas.microsoft.com/office/drawing/2014/main" id="{7212BA0F-88DC-430F-BD90-C4FFE5A93558}"/>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1EDA6591-AAAC-F07D-940B-5DAF7D53ED95}"/>
              </a:ext>
            </a:extLst>
          </p:cNvPr>
          <p:cNvSpPr>
            <a:spLocks noGrp="1"/>
          </p:cNvSpPr>
          <p:nvPr>
            <p:ph type="title"/>
          </p:nvPr>
        </p:nvSpPr>
        <p:spPr/>
        <p:txBody>
          <a:bodyPr/>
          <a:lstStyle/>
          <a:p>
            <a:r>
              <a:rPr lang="en-IN" dirty="0"/>
              <a:t>UBI fundamentals and steps in determining UBI</a:t>
            </a:r>
          </a:p>
        </p:txBody>
      </p:sp>
    </p:spTree>
    <p:extLst>
      <p:ext uri="{BB962C8B-B14F-4D97-AF65-F5344CB8AC3E}">
        <p14:creationId xmlns:p14="http://schemas.microsoft.com/office/powerpoint/2010/main" val="2572903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F1DAEB-587E-6A7E-F900-68032FC90603}"/>
              </a:ext>
            </a:extLst>
          </p:cNvPr>
          <p:cNvSpPr txBox="1">
            <a:spLocks/>
          </p:cNvSpPr>
          <p:nvPr/>
        </p:nvSpPr>
        <p:spPr>
          <a:xfrm>
            <a:off x="8400059" y="579825"/>
            <a:ext cx="3309810" cy="3299365"/>
          </a:xfrm>
          <a:prstGeom prst="rect">
            <a:avLst/>
          </a:prstGeom>
          <a:noFill/>
        </p:spPr>
        <p:txBody>
          <a:bodyPr wrap="square" lIns="0" tIns="36576" rIns="0" bIns="0" rtlCol="0" anchor="t">
            <a:spAutoFit/>
          </a:bodyPr>
          <a:lstStyle/>
          <a:p>
            <a:pPr lvl="0">
              <a:buClr>
                <a:srgbClr val="FFD200"/>
              </a:buClr>
              <a:buSzPct val="70000"/>
              <a:defRPr/>
            </a:pPr>
            <a:r>
              <a:rPr lang="en-US" sz="800" kern="0" dirty="0">
                <a:solidFill>
                  <a:srgbClr val="FFFFFF"/>
                </a:solidFill>
                <a:latin typeface="+mj-lt"/>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US" sz="800" kern="0" dirty="0">
              <a:solidFill>
                <a:srgbClr val="FFFFFF"/>
              </a:solidFill>
              <a:latin typeface="+mj-lt"/>
            </a:endParaRPr>
          </a:p>
          <a:p>
            <a:pPr>
              <a:buClr>
                <a:srgbClr val="FFD200"/>
              </a:buClr>
              <a:buSzPct val="70000"/>
              <a:defRPr/>
            </a:pPr>
            <a:r>
              <a:rPr lang="en-IN" sz="800" kern="0" dirty="0">
                <a:solidFill>
                  <a:srgbClr val="FFFFFF"/>
                </a:solidFill>
                <a:latin typeface="EYInterstate Light"/>
                <a:sym typeface="Arial" panose="020B0604020202020204" pitchFamily="34" charset="0"/>
              </a:rPr>
              <a:t>Ernst &amp; Young LLP is a client-serving member firm of Ernst &amp; Young Global Limited operating in the US.</a:t>
            </a:r>
          </a:p>
          <a:p>
            <a:pPr lvl="0">
              <a:buClr>
                <a:srgbClr val="FFD200"/>
              </a:buClr>
              <a:buSzPct val="70000"/>
              <a:defRPr/>
            </a:pPr>
            <a:endParaRPr lang="en-US" sz="800" kern="0" dirty="0">
              <a:solidFill>
                <a:srgbClr val="FFFFFF"/>
              </a:solidFill>
              <a:latin typeface="+mj-lt"/>
            </a:endParaRPr>
          </a:p>
          <a:p>
            <a:pPr>
              <a:buClr>
                <a:srgbClr val="FFE600"/>
              </a:buClr>
              <a:defRPr/>
            </a:pPr>
            <a:r>
              <a:rPr lang="en-IN" sz="800" dirty="0">
                <a:solidFill>
                  <a:srgbClr val="FFFFFF"/>
                </a:solidFill>
                <a:latin typeface="EYInterstate Light"/>
                <a:sym typeface="Arial" panose="020B0604020202020204" pitchFamily="34" charset="0"/>
              </a:rPr>
              <a:t>© 2026 Ernst &amp; Young LLP.</a:t>
            </a:r>
            <a:br>
              <a:rPr lang="en-IN" sz="800" dirty="0">
                <a:solidFill>
                  <a:srgbClr val="FFFFFF"/>
                </a:solidFill>
                <a:latin typeface="EYInterstate Light"/>
                <a:sym typeface="Arial" panose="020B0604020202020204" pitchFamily="34" charset="0"/>
              </a:rPr>
            </a:br>
            <a:r>
              <a:rPr lang="en-IN" sz="800" dirty="0">
                <a:solidFill>
                  <a:srgbClr val="FFFFFF"/>
                </a:solidFill>
                <a:latin typeface="EYInterstate Light"/>
                <a:sym typeface="Arial" panose="020B0604020202020204" pitchFamily="34" charset="0"/>
              </a:rPr>
              <a:t>All Rights Reserved.</a:t>
            </a:r>
          </a:p>
          <a:p>
            <a:pPr>
              <a:buClr>
                <a:srgbClr val="FFE600"/>
              </a:buClr>
              <a:defRPr/>
            </a:pPr>
            <a:endParaRPr lang="en-IN" sz="800" dirty="0">
              <a:solidFill>
                <a:srgbClr val="FFFFFF"/>
              </a:solidFill>
              <a:latin typeface="EYInterstate Light"/>
              <a:sym typeface="Arial" panose="020B0604020202020204" pitchFamily="34" charset="0"/>
            </a:endParaRPr>
          </a:p>
          <a:p>
            <a:pPr>
              <a:buClr>
                <a:srgbClr val="FFE600"/>
              </a:buClr>
              <a:defRPr/>
            </a:pPr>
            <a:r>
              <a:rPr lang="en-IN" sz="800" dirty="0">
                <a:solidFill>
                  <a:srgbClr val="FFFFFF"/>
                </a:solidFill>
                <a:latin typeface="EYInterstate Light"/>
                <a:sym typeface="Arial" panose="020B0604020202020204" pitchFamily="34" charset="0"/>
              </a:rPr>
              <a:t>US SCORE No. 30727-261US </a:t>
            </a:r>
          </a:p>
          <a:p>
            <a:pPr>
              <a:buClr>
                <a:srgbClr val="FFD200"/>
              </a:buClr>
              <a:buSzPct val="70000"/>
              <a:defRPr/>
            </a:pPr>
            <a:r>
              <a:rPr lang="en-US" sz="800" kern="0" dirty="0">
                <a:solidFill>
                  <a:srgbClr val="FFFFFF"/>
                </a:solidFill>
              </a:rPr>
              <a:t>2604-10692-CS</a:t>
            </a:r>
          </a:p>
          <a:p>
            <a:pPr>
              <a:buClr>
                <a:srgbClr val="FFD200"/>
              </a:buClr>
              <a:buSzPct val="70000"/>
              <a:defRPr/>
            </a:pPr>
            <a:r>
              <a:rPr lang="en-US" sz="800" kern="0" dirty="0">
                <a:solidFill>
                  <a:srgbClr val="FFFFFF"/>
                </a:solidFill>
              </a:rPr>
              <a:t>ED </a:t>
            </a:r>
            <a:r>
              <a:rPr lang="en-IN" sz="800" dirty="0">
                <a:solidFill>
                  <a:srgbClr val="FFFFFF"/>
                </a:solidFill>
                <a:latin typeface="EYInterstate Light"/>
                <a:sym typeface="Arial" panose="020B0604020202020204" pitchFamily="34" charset="0"/>
              </a:rPr>
              <a:t>None</a:t>
            </a:r>
            <a:endParaRPr lang="en-US" sz="800" kern="0" dirty="0">
              <a:solidFill>
                <a:srgbClr val="FFFFFF"/>
              </a:solidFill>
            </a:endParaRPr>
          </a:p>
          <a:p>
            <a:pPr>
              <a:buClr>
                <a:srgbClr val="FFD200"/>
              </a:buClr>
              <a:buSzPct val="70000"/>
              <a:defRPr/>
            </a:pPr>
            <a:endParaRPr lang="en-US" sz="800" kern="0" dirty="0">
              <a:solidFill>
                <a:srgbClr val="FFFFFF"/>
              </a:solidFill>
            </a:endParaRPr>
          </a:p>
          <a:p>
            <a:pPr>
              <a:buClr>
                <a:srgbClr val="FFD200"/>
              </a:buClr>
              <a:buSzPct val="70000"/>
              <a:defRPr/>
            </a:pPr>
            <a:r>
              <a:rPr lang="en-IN" sz="700" dirty="0">
                <a:solidFill>
                  <a:srgbClr val="FFFFFF"/>
                </a:solidFill>
                <a:latin typeface="EYInterstate Light"/>
                <a:sym typeface="Arial" panose="020B0604020202020204" pitchFamily="34" charset="0"/>
              </a:rPr>
              <a:t>This material has been prepared for general informational purposes only and is not intended to be relied upon as accounting, tax, legal, legal or other professional advice. Please refer to your advisors for specific advice.</a:t>
            </a:r>
            <a:endParaRPr lang="en-US" sz="600" kern="0" dirty="0">
              <a:solidFill>
                <a:srgbClr val="FFFFFF"/>
              </a:solidFill>
            </a:endParaRPr>
          </a:p>
          <a:p>
            <a:pPr>
              <a:spcAft>
                <a:spcPts val="600"/>
              </a:spcAft>
              <a:buClr>
                <a:srgbClr val="FFD200"/>
              </a:buClr>
              <a:buSzPct val="70000"/>
              <a:defRPr/>
            </a:pPr>
            <a:endParaRPr lang="en-US" sz="700" kern="0" dirty="0">
              <a:solidFill>
                <a:srgbClr val="FFFFFF"/>
              </a:solidFill>
            </a:endParaRPr>
          </a:p>
          <a:p>
            <a:pPr>
              <a:spcAft>
                <a:spcPts val="600"/>
              </a:spcAft>
              <a:buClr>
                <a:srgbClr val="FFD200"/>
              </a:buClr>
              <a:buSzPct val="70000"/>
              <a:defRPr/>
            </a:pPr>
            <a:r>
              <a:rPr lang="en-US" sz="1100" kern="0" dirty="0">
                <a:solidFill>
                  <a:srgbClr val="FFFFFF"/>
                </a:solidFill>
                <a:latin typeface="EYInterstate" panose="02000503020000020004" pitchFamily="2" charset="0"/>
              </a:rPr>
              <a:t>ey.com</a:t>
            </a:r>
          </a:p>
        </p:txBody>
      </p:sp>
      <p:sp>
        <p:nvSpPr>
          <p:cNvPr id="8" name="TextBox 7">
            <a:extLst>
              <a:ext uri="{FF2B5EF4-FFF2-40B4-BE49-F238E27FC236}">
                <a16:creationId xmlns:a16="http://schemas.microsoft.com/office/drawing/2014/main" id="{6BCAACF9-5687-521F-C69E-244FFBD8DEB9}"/>
              </a:ext>
            </a:extLst>
          </p:cNvPr>
          <p:cNvSpPr txBox="1">
            <a:spLocks/>
          </p:cNvSpPr>
          <p:nvPr/>
        </p:nvSpPr>
        <p:spPr>
          <a:xfrm>
            <a:off x="485523" y="579825"/>
            <a:ext cx="3303461" cy="3514808"/>
          </a:xfrm>
          <a:prstGeom prst="rect">
            <a:avLst/>
          </a:prstGeom>
          <a:noFill/>
        </p:spPr>
        <p:txBody>
          <a:bodyPr wrap="square" lIns="0" tIns="36576" rIns="0" bIns="0" rtlCol="0" anchor="t">
            <a:spAutoFit/>
          </a:bodyPr>
          <a:lstStyle/>
          <a:p>
            <a:pPr>
              <a:spcAft>
                <a:spcPts val="600"/>
              </a:spcAft>
              <a:buClr>
                <a:srgbClr val="FFD200"/>
              </a:buClr>
              <a:buSzPct val="70000"/>
              <a:defRPr/>
            </a:pPr>
            <a:r>
              <a:rPr lang="en-US" sz="1200" b="1" kern="0" dirty="0">
                <a:solidFill>
                  <a:srgbClr val="FFE600"/>
                </a:solidFill>
                <a:latin typeface="EYInterstate" panose="02000503020000020004" pitchFamily="2" charset="0"/>
              </a:rPr>
              <a:t>EY  </a:t>
            </a:r>
            <a:r>
              <a:rPr lang="en-US" sz="1200" kern="0" dirty="0">
                <a:solidFill>
                  <a:srgbClr val="FFE600"/>
                </a:solidFill>
                <a:latin typeface="EYInterstate" panose="02000503020000020004" pitchFamily="2" charset="0"/>
                <a:cs typeface="Arial"/>
              </a:rPr>
              <a:t>|  Building a better working world</a:t>
            </a:r>
          </a:p>
          <a:p>
            <a:pPr>
              <a:buClr>
                <a:srgbClr val="FFD200"/>
              </a:buClr>
              <a:buSzPct val="70000"/>
              <a:defRPr/>
            </a:pPr>
            <a:endParaRPr lang="en-US" sz="1100" kern="0" dirty="0">
              <a:solidFill>
                <a:srgbClr val="FFFFFF"/>
              </a:solidFill>
              <a:latin typeface="EYInterstate" panose="02000503020000020004" pitchFamily="2" charset="0"/>
              <a:cs typeface="Arial"/>
            </a:endParaRPr>
          </a:p>
          <a:p>
            <a:pPr>
              <a:buClr>
                <a:srgbClr val="FFD200"/>
              </a:buClr>
              <a:buSzPct val="70000"/>
              <a:defRPr/>
            </a:pPr>
            <a:r>
              <a:rPr lang="en-US" sz="1100" kern="0" dirty="0">
                <a:solidFill>
                  <a:srgbClr val="FFFFFF"/>
                </a:solidFill>
                <a:latin typeface="EYInterstate" panose="02000503020000020004" pitchFamily="2" charset="0"/>
              </a:rPr>
              <a:t>EY is building a better working world by creating new value for clients, people, society and the planet, while building trust in capital markets.</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rgbClr val="FFFFFF"/>
                </a:solidFill>
                <a:latin typeface="EYInterstate" panose="02000503020000020004" pitchFamily="2" charset="0"/>
              </a:rPr>
              <a:t>Enabled by data, AI and advanced technology,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EY teams help clients shape the future with confidence and develop answers for the most pressing issues of today and tomorrow. </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rgbClr val="FFFFFF"/>
                </a:solidFill>
                <a:latin typeface="EYInterstate" panose="02000503020000020004" pitchFamily="2" charset="0"/>
              </a:rPr>
              <a:t>EY teams work across a full spectrum of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services in assurance, consulting, tax, strategy and transactions. Fueled by sector insights, a globally connected, multidisciplinary network</a:t>
            </a:r>
          </a:p>
          <a:p>
            <a:pPr>
              <a:buClr>
                <a:srgbClr val="FFD200"/>
              </a:buClr>
              <a:buSzPct val="70000"/>
              <a:defRPr/>
            </a:pPr>
            <a:r>
              <a:rPr lang="en-US" sz="1100" kern="0" dirty="0">
                <a:solidFill>
                  <a:srgbClr val="FFFFFF"/>
                </a:solidFill>
                <a:latin typeface="EYInterstate" panose="02000503020000020004" pitchFamily="2" charset="0"/>
              </a:rPr>
              <a:t>and diverse ecosystem partners, EY teams can provide services in more than 150 countries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and territories.</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chemeClr val="tx2"/>
                </a:solidFill>
                <a:latin typeface="EYInterstate" panose="02000503020000020004" pitchFamily="2" charset="0"/>
              </a:rPr>
              <a:t>All in to shape the future with confidence. </a:t>
            </a:r>
          </a:p>
        </p:txBody>
      </p:sp>
    </p:spTree>
    <p:extLst>
      <p:ext uri="{BB962C8B-B14F-4D97-AF65-F5344CB8AC3E}">
        <p14:creationId xmlns:p14="http://schemas.microsoft.com/office/powerpoint/2010/main" val="69663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A19BB-DEA6-3C3D-D3A2-A85F0D14826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C01E9FA-F971-206C-20CC-7CC73E9F345B}"/>
              </a:ext>
            </a:extLst>
          </p:cNvPr>
          <p:cNvSpPr>
            <a:spLocks noGrp="1"/>
          </p:cNvSpPr>
          <p:nvPr>
            <p:ph type="title"/>
          </p:nvPr>
        </p:nvSpPr>
        <p:spPr>
          <a:xfrm>
            <a:off x="485523" y="382588"/>
            <a:ext cx="11224347" cy="638175"/>
          </a:xfrm>
        </p:spPr>
        <p:txBody>
          <a:bodyPr/>
          <a:lstStyle/>
          <a:p>
            <a:r>
              <a:rPr lang="en-US" altLang="en-US" dirty="0"/>
              <a:t>Evolution of UBI</a:t>
            </a:r>
            <a:endParaRPr lang="en-US" dirty="0"/>
          </a:p>
        </p:txBody>
      </p:sp>
      <p:sp>
        <p:nvSpPr>
          <p:cNvPr id="12" name="Content Placeholder 11">
            <a:extLst>
              <a:ext uri="{FF2B5EF4-FFF2-40B4-BE49-F238E27FC236}">
                <a16:creationId xmlns:a16="http://schemas.microsoft.com/office/drawing/2014/main" id="{0FD68707-F0F0-79A5-C159-1FFF096C22C4}"/>
              </a:ext>
            </a:extLst>
          </p:cNvPr>
          <p:cNvSpPr>
            <a:spLocks noGrp="1"/>
          </p:cNvSpPr>
          <p:nvPr>
            <p:ph sz="quarter" idx="16"/>
          </p:nvPr>
        </p:nvSpPr>
        <p:spPr>
          <a:xfrm>
            <a:off x="485776" y="1411288"/>
            <a:ext cx="8574004" cy="4638675"/>
          </a:xfrm>
        </p:spPr>
        <p:txBody>
          <a:bodyPr/>
          <a:lstStyle/>
          <a:p>
            <a:pPr lvl="0">
              <a:spcBef>
                <a:spcPts val="400"/>
              </a:spcBef>
            </a:pPr>
            <a:r>
              <a:rPr lang="en-IN" altLang="en-US" sz="1200" dirty="0"/>
              <a:t>Pre Revenue Act of 1950:</a:t>
            </a:r>
          </a:p>
          <a:p>
            <a:pPr lvl="1"/>
            <a:r>
              <a:rPr lang="en-IN" altLang="en-US" sz="1200" dirty="0"/>
              <a:t>Destination-of-income test</a:t>
            </a:r>
          </a:p>
          <a:p>
            <a:pPr lvl="1"/>
            <a:r>
              <a:rPr lang="en-IN" altLang="en-US" sz="1200" dirty="0"/>
              <a:t>Abuse cases ( New York University macaroni)</a:t>
            </a:r>
          </a:p>
          <a:p>
            <a:pPr lvl="0">
              <a:spcBef>
                <a:spcPts val="400"/>
              </a:spcBef>
            </a:pPr>
            <a:r>
              <a:rPr lang="en-IN" altLang="en-US" sz="1200" dirty="0"/>
              <a:t>Revenue Act of 1950:</a:t>
            </a:r>
          </a:p>
          <a:p>
            <a:pPr lvl="1"/>
            <a:r>
              <a:rPr lang="en-IN" altLang="en-US" sz="1200" dirty="0"/>
              <a:t>UBTI enacted</a:t>
            </a:r>
          </a:p>
          <a:p>
            <a:pPr lvl="1"/>
            <a:r>
              <a:rPr lang="en-IN" altLang="en-US" sz="1200" dirty="0"/>
              <a:t>Level playing field</a:t>
            </a:r>
          </a:p>
          <a:p>
            <a:pPr lvl="0">
              <a:spcBef>
                <a:spcPts val="400"/>
              </a:spcBef>
            </a:pPr>
            <a:r>
              <a:rPr lang="en-US" altLang="en-US" sz="1200" dirty="0"/>
              <a:t>Tax Reform Act of 1969 </a:t>
            </a:r>
            <a:r>
              <a:rPr lang="en-IN" altLang="en-US" sz="1200" dirty="0"/>
              <a:t>– comprehensive revision: </a:t>
            </a:r>
          </a:p>
          <a:p>
            <a:pPr lvl="1"/>
            <a:r>
              <a:rPr lang="en-IN" altLang="en-US" sz="1200" dirty="0"/>
              <a:t>Internal Revenue Code (IRC) Section 511– imposes tax on UBTI on Sections 401(a) and 501(c) state colleges and universities</a:t>
            </a:r>
          </a:p>
          <a:p>
            <a:pPr lvl="1"/>
            <a:r>
              <a:rPr lang="en-IN" altLang="en-US" sz="1200" dirty="0"/>
              <a:t>IRC Section 512 – UBTI is gross income from unrelated trade or business, reduced by allowable deductions directly connected to such trade or business</a:t>
            </a:r>
          </a:p>
          <a:p>
            <a:pPr lvl="0">
              <a:spcBef>
                <a:spcPts val="400"/>
              </a:spcBef>
            </a:pPr>
            <a:r>
              <a:rPr lang="en-IN" altLang="en-US" sz="1200" dirty="0"/>
              <a:t>2017 Tax Cuts and Jobs Act (TCJA): </a:t>
            </a:r>
          </a:p>
          <a:p>
            <a:pPr lvl="1"/>
            <a:r>
              <a:rPr lang="en-IN" altLang="en-US" sz="1200" dirty="0"/>
              <a:t>UBI silos and UBI for qualified transportation fringe benefits (parking tax)</a:t>
            </a:r>
          </a:p>
          <a:p>
            <a:pPr lvl="0">
              <a:spcBef>
                <a:spcPts val="400"/>
              </a:spcBef>
            </a:pPr>
            <a:r>
              <a:rPr lang="en-IN" altLang="en-US" sz="1200" dirty="0"/>
              <a:t>2019 technical corrections:</a:t>
            </a:r>
          </a:p>
          <a:p>
            <a:pPr lvl="1"/>
            <a:r>
              <a:rPr lang="en-IN" altLang="en-US" sz="1200" dirty="0"/>
              <a:t>Parking tax repealed</a:t>
            </a:r>
          </a:p>
          <a:p>
            <a:pPr lvl="0">
              <a:spcBef>
                <a:spcPts val="400"/>
              </a:spcBef>
            </a:pPr>
            <a:r>
              <a:rPr lang="en-IN" altLang="en-US" sz="1200" dirty="0"/>
              <a:t>2025 One Big Beautiful Bill Act (OBBBA) – UBTI rules largely unchanged:</a:t>
            </a:r>
          </a:p>
          <a:p>
            <a:pPr lvl="1"/>
            <a:r>
              <a:rPr lang="en-IN" altLang="en-US" sz="1200" dirty="0"/>
              <a:t>1% floor on corporate charitable deductions</a:t>
            </a:r>
          </a:p>
          <a:p>
            <a:endParaRPr lang="en-US" dirty="0"/>
          </a:p>
        </p:txBody>
      </p:sp>
      <p:sp>
        <p:nvSpPr>
          <p:cNvPr id="3" name="Arrow: Down 2">
            <a:extLst>
              <a:ext uri="{FF2B5EF4-FFF2-40B4-BE49-F238E27FC236}">
                <a16:creationId xmlns:a16="http://schemas.microsoft.com/office/drawing/2014/main" id="{459441A2-0D5B-D86D-6CCE-BFA531BFE129}"/>
              </a:ext>
            </a:extLst>
          </p:cNvPr>
          <p:cNvSpPr/>
          <p:nvPr/>
        </p:nvSpPr>
        <p:spPr>
          <a:xfrm>
            <a:off x="9885144" y="1411288"/>
            <a:ext cx="818148" cy="4848860"/>
          </a:xfrm>
          <a:prstGeom prst="downArrow">
            <a:avLst/>
          </a:prstGeom>
          <a:noFill/>
          <a:ln w="127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gn="l">
              <a:lnSpc>
                <a:spcPct val="90000"/>
              </a:lnSpc>
              <a:spcBef>
                <a:spcPts val="400"/>
              </a:spcBef>
              <a:spcAft>
                <a:spcPts val="400"/>
              </a:spcAft>
              <a:buClr>
                <a:schemeClr val="tx2"/>
              </a:buClr>
            </a:pPr>
            <a:r>
              <a:rPr lang="en-US" sz="2000" b="1" dirty="0">
                <a:solidFill>
                  <a:schemeClr val="bg1"/>
                </a:solidFill>
              </a:rPr>
              <a:t>1950</a:t>
            </a:r>
          </a:p>
          <a:p>
            <a:pPr algn="l">
              <a:lnSpc>
                <a:spcPct val="90000"/>
              </a:lnSpc>
              <a:spcBef>
                <a:spcPts val="400"/>
              </a:spcBef>
              <a:spcAft>
                <a:spcPts val="400"/>
              </a:spcAft>
              <a:buClr>
                <a:schemeClr val="tx2"/>
              </a:buClr>
            </a:pPr>
            <a:endParaRPr lang="en-US" sz="2000" dirty="0">
              <a:solidFill>
                <a:schemeClr val="tx2"/>
              </a:solidFill>
            </a:endParaRPr>
          </a:p>
          <a:p>
            <a:pPr algn="l">
              <a:lnSpc>
                <a:spcPct val="90000"/>
              </a:lnSpc>
              <a:spcBef>
                <a:spcPts val="400"/>
              </a:spcBef>
              <a:spcAft>
                <a:spcPts val="400"/>
              </a:spcAft>
              <a:buClr>
                <a:schemeClr val="tx2"/>
              </a:buClr>
            </a:pPr>
            <a:endParaRPr lang="en-US" sz="2000" dirty="0">
              <a:solidFill>
                <a:schemeClr val="tx2"/>
              </a:solidFill>
            </a:endParaRPr>
          </a:p>
          <a:p>
            <a:pPr algn="l">
              <a:lnSpc>
                <a:spcPct val="90000"/>
              </a:lnSpc>
              <a:spcBef>
                <a:spcPts val="400"/>
              </a:spcBef>
              <a:spcAft>
                <a:spcPts val="400"/>
              </a:spcAft>
              <a:buClr>
                <a:schemeClr val="tx2"/>
              </a:buClr>
            </a:pPr>
            <a:endParaRPr lang="en-US" sz="2000" dirty="0">
              <a:solidFill>
                <a:schemeClr val="tx2"/>
              </a:solidFill>
            </a:endParaRPr>
          </a:p>
          <a:p>
            <a:pPr algn="l">
              <a:lnSpc>
                <a:spcPct val="90000"/>
              </a:lnSpc>
              <a:spcBef>
                <a:spcPts val="400"/>
              </a:spcBef>
              <a:spcAft>
                <a:spcPts val="400"/>
              </a:spcAft>
              <a:buClr>
                <a:schemeClr val="tx2"/>
              </a:buClr>
            </a:pPr>
            <a:endParaRPr lang="en-US" sz="2000" dirty="0">
              <a:solidFill>
                <a:schemeClr val="tx2"/>
              </a:solidFill>
            </a:endParaRPr>
          </a:p>
          <a:p>
            <a:pPr algn="l">
              <a:lnSpc>
                <a:spcPct val="90000"/>
              </a:lnSpc>
              <a:spcBef>
                <a:spcPts val="400"/>
              </a:spcBef>
              <a:spcAft>
                <a:spcPts val="400"/>
              </a:spcAft>
              <a:buClr>
                <a:schemeClr val="tx2"/>
              </a:buClr>
            </a:pPr>
            <a:endParaRPr lang="en-US" sz="2000" dirty="0">
              <a:solidFill>
                <a:schemeClr val="tx2"/>
              </a:solidFill>
            </a:endParaRPr>
          </a:p>
          <a:p>
            <a:pPr algn="l">
              <a:lnSpc>
                <a:spcPct val="90000"/>
              </a:lnSpc>
              <a:spcBef>
                <a:spcPts val="400"/>
              </a:spcBef>
              <a:spcAft>
                <a:spcPts val="400"/>
              </a:spcAft>
              <a:buClr>
                <a:schemeClr val="tx2"/>
              </a:buClr>
            </a:pPr>
            <a:endParaRPr lang="en-US" sz="2000" dirty="0">
              <a:solidFill>
                <a:schemeClr val="tx2"/>
              </a:solidFill>
            </a:endParaRPr>
          </a:p>
          <a:p>
            <a:pPr algn="l">
              <a:lnSpc>
                <a:spcPct val="90000"/>
              </a:lnSpc>
              <a:spcBef>
                <a:spcPts val="400"/>
              </a:spcBef>
              <a:spcAft>
                <a:spcPts val="400"/>
              </a:spcAft>
              <a:buClr>
                <a:schemeClr val="tx2"/>
              </a:buClr>
            </a:pPr>
            <a:r>
              <a:rPr lang="en-US" sz="2000" b="1" dirty="0">
                <a:solidFill>
                  <a:schemeClr val="bg1"/>
                </a:solidFill>
              </a:rPr>
              <a:t>2025</a:t>
            </a:r>
          </a:p>
          <a:p>
            <a:pPr algn="l">
              <a:lnSpc>
                <a:spcPct val="90000"/>
              </a:lnSpc>
              <a:spcBef>
                <a:spcPts val="400"/>
              </a:spcBef>
              <a:spcAft>
                <a:spcPts val="400"/>
              </a:spcAft>
              <a:buClr>
                <a:schemeClr val="tx2"/>
              </a:buClr>
            </a:pPr>
            <a:endParaRPr lang="en-US" sz="2000" dirty="0">
              <a:solidFill>
                <a:schemeClr val="tx2"/>
              </a:solidFill>
            </a:endParaRPr>
          </a:p>
        </p:txBody>
      </p:sp>
      <p:cxnSp>
        <p:nvCxnSpPr>
          <p:cNvPr id="5" name="Straight Arrow Connector 4">
            <a:extLst>
              <a:ext uri="{FF2B5EF4-FFF2-40B4-BE49-F238E27FC236}">
                <a16:creationId xmlns:a16="http://schemas.microsoft.com/office/drawing/2014/main" id="{36BEE72A-7234-A959-EA05-4A0E1C6F6ED8}"/>
              </a:ext>
            </a:extLst>
          </p:cNvPr>
          <p:cNvCxnSpPr>
            <a:cxnSpLocks/>
          </p:cNvCxnSpPr>
          <p:nvPr/>
        </p:nvCxnSpPr>
        <p:spPr>
          <a:xfrm>
            <a:off x="10270156" y="2710699"/>
            <a:ext cx="0" cy="2059807"/>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511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1FE26-CF2F-A382-A983-8A8C9100E34E}"/>
            </a:ext>
          </a:extLst>
        </p:cNvPr>
        <p:cNvGrpSpPr/>
        <p:nvPr/>
      </p:nvGrpSpPr>
      <p:grpSpPr>
        <a:xfrm>
          <a:off x="0" y="0"/>
          <a:ext cx="0" cy="0"/>
          <a:chOff x="0" y="0"/>
          <a:chExt cx="0" cy="0"/>
        </a:xfrm>
      </p:grpSpPr>
      <p:sp>
        <p:nvSpPr>
          <p:cNvPr id="3" name="Arrow: Down 2">
            <a:extLst>
              <a:ext uri="{FF2B5EF4-FFF2-40B4-BE49-F238E27FC236}">
                <a16:creationId xmlns:a16="http://schemas.microsoft.com/office/drawing/2014/main" id="{EBDD30D3-02BF-0D45-425E-75EEA8427CA0}"/>
              </a:ext>
            </a:extLst>
          </p:cNvPr>
          <p:cNvSpPr/>
          <p:nvPr/>
        </p:nvSpPr>
        <p:spPr>
          <a:xfrm>
            <a:off x="5913120" y="3791230"/>
            <a:ext cx="228600" cy="777858"/>
          </a:xfrm>
          <a:prstGeom prst="downArrow">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5" name="Rectangle 4">
            <a:extLst>
              <a:ext uri="{FF2B5EF4-FFF2-40B4-BE49-F238E27FC236}">
                <a16:creationId xmlns:a16="http://schemas.microsoft.com/office/drawing/2014/main" id="{C3FD057D-7FF8-E44D-EBB2-C07DBFE32A93}"/>
              </a:ext>
            </a:extLst>
          </p:cNvPr>
          <p:cNvSpPr/>
          <p:nvPr/>
        </p:nvSpPr>
        <p:spPr>
          <a:xfrm>
            <a:off x="3886200" y="4608983"/>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rgbClr val="FFFFFF"/>
              </a:solidFill>
            </a:endParaRPr>
          </a:p>
        </p:txBody>
      </p:sp>
      <p:sp>
        <p:nvSpPr>
          <p:cNvPr id="9" name="Arrow: Down 8">
            <a:extLst>
              <a:ext uri="{FF2B5EF4-FFF2-40B4-BE49-F238E27FC236}">
                <a16:creationId xmlns:a16="http://schemas.microsoft.com/office/drawing/2014/main" id="{6429CD00-D4C5-FE12-CC30-F7FB411FC08D}"/>
              </a:ext>
            </a:extLst>
          </p:cNvPr>
          <p:cNvSpPr/>
          <p:nvPr/>
        </p:nvSpPr>
        <p:spPr>
          <a:xfrm>
            <a:off x="5913120" y="2179758"/>
            <a:ext cx="228600" cy="777858"/>
          </a:xfrm>
          <a:prstGeom prst="downArrow">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2" name="Rectangle 1">
            <a:extLst>
              <a:ext uri="{FF2B5EF4-FFF2-40B4-BE49-F238E27FC236}">
                <a16:creationId xmlns:a16="http://schemas.microsoft.com/office/drawing/2014/main" id="{E5AB23A4-5BB2-BE03-E8CA-ECD471131BAA}"/>
              </a:ext>
            </a:extLst>
          </p:cNvPr>
          <p:cNvSpPr/>
          <p:nvPr/>
        </p:nvSpPr>
        <p:spPr>
          <a:xfrm>
            <a:off x="3886200" y="1437296"/>
            <a:ext cx="4419600" cy="990600"/>
          </a:xfrm>
          <a:prstGeom prst="rect">
            <a:avLst/>
          </a:prstGeom>
          <a:solidFill>
            <a:srgbClr val="747480"/>
          </a:solidFill>
          <a:ln w="6350">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FFFF"/>
                </a:solidFill>
              </a:rPr>
              <a:t>1. Unrelated?</a:t>
            </a:r>
          </a:p>
        </p:txBody>
      </p:sp>
      <p:sp>
        <p:nvSpPr>
          <p:cNvPr id="4" name="Rectangle 3">
            <a:extLst>
              <a:ext uri="{FF2B5EF4-FFF2-40B4-BE49-F238E27FC236}">
                <a16:creationId xmlns:a16="http://schemas.microsoft.com/office/drawing/2014/main" id="{867E3CB2-0A1F-8195-9419-693DFB66A125}"/>
              </a:ext>
            </a:extLst>
          </p:cNvPr>
          <p:cNvSpPr/>
          <p:nvPr/>
        </p:nvSpPr>
        <p:spPr>
          <a:xfrm>
            <a:off x="3886200" y="3009225"/>
            <a:ext cx="4419600" cy="990600"/>
          </a:xfrm>
          <a:prstGeom prst="rect">
            <a:avLst/>
          </a:prstGeom>
          <a:solidFill>
            <a:srgbClr val="747480"/>
          </a:solidFill>
          <a:ln w="6350">
            <a:noFill/>
            <a:miter lim="800000"/>
            <a:headEnd/>
            <a:tailEnd/>
          </a:ln>
        </p:spPr>
        <p:txBody>
          <a:bodyPr wrap="none"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rgbClr val="FFFFFF"/>
              </a:solidFill>
            </a:endParaRPr>
          </a:p>
        </p:txBody>
      </p:sp>
      <p:sp>
        <p:nvSpPr>
          <p:cNvPr id="14" name="TextBox 20">
            <a:extLst>
              <a:ext uri="{FF2B5EF4-FFF2-40B4-BE49-F238E27FC236}">
                <a16:creationId xmlns:a16="http://schemas.microsoft.com/office/drawing/2014/main" id="{642F2FB7-F5FA-9380-1D6A-F3BB66DF01AE}"/>
              </a:ext>
            </a:extLst>
          </p:cNvPr>
          <p:cNvSpPr txBox="1"/>
          <p:nvPr/>
        </p:nvSpPr>
        <p:spPr>
          <a:xfrm>
            <a:off x="3886200" y="3009225"/>
            <a:ext cx="4419600" cy="990600"/>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FFFFFF"/>
                </a:solidFill>
              </a:rPr>
              <a:t>2. Exclusion or modification?</a:t>
            </a:r>
          </a:p>
        </p:txBody>
      </p:sp>
      <p:sp>
        <p:nvSpPr>
          <p:cNvPr id="13" name="TextBox 3">
            <a:extLst>
              <a:ext uri="{FF2B5EF4-FFF2-40B4-BE49-F238E27FC236}">
                <a16:creationId xmlns:a16="http://schemas.microsoft.com/office/drawing/2014/main" id="{23E8525B-35C3-14E7-46C0-F0384EFB9DA8}"/>
              </a:ext>
            </a:extLst>
          </p:cNvPr>
          <p:cNvSpPr txBox="1"/>
          <p:nvPr/>
        </p:nvSpPr>
        <p:spPr>
          <a:xfrm>
            <a:off x="3886200" y="1449363"/>
            <a:ext cx="4419600" cy="990599"/>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200" b="0"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400" b="1" dirty="0"/>
          </a:p>
        </p:txBody>
      </p:sp>
      <p:sp>
        <p:nvSpPr>
          <p:cNvPr id="7" name="Title 6">
            <a:extLst>
              <a:ext uri="{FF2B5EF4-FFF2-40B4-BE49-F238E27FC236}">
                <a16:creationId xmlns:a16="http://schemas.microsoft.com/office/drawing/2014/main" id="{1764DFA2-4994-6DE6-EED3-96CC67810F0B}"/>
              </a:ext>
            </a:extLst>
          </p:cNvPr>
          <p:cNvSpPr>
            <a:spLocks noGrp="1"/>
          </p:cNvSpPr>
          <p:nvPr>
            <p:ph type="title"/>
          </p:nvPr>
        </p:nvSpPr>
        <p:spPr>
          <a:xfrm>
            <a:off x="485523" y="345396"/>
            <a:ext cx="11224347" cy="470898"/>
          </a:xfrm>
        </p:spPr>
        <p:txBody>
          <a:bodyPr/>
          <a:lstStyle/>
          <a:p>
            <a:r>
              <a:rPr lang="en-US" dirty="0"/>
              <a:t>Determining UBI in three steps</a:t>
            </a:r>
            <a:endParaRPr lang="en-US" dirty="0">
              <a:solidFill>
                <a:srgbClr val="FF0000"/>
              </a:solidFill>
            </a:endParaRPr>
          </a:p>
        </p:txBody>
      </p:sp>
      <p:sp>
        <p:nvSpPr>
          <p:cNvPr id="15" name="TextBox 26">
            <a:extLst>
              <a:ext uri="{FF2B5EF4-FFF2-40B4-BE49-F238E27FC236}">
                <a16:creationId xmlns:a16="http://schemas.microsoft.com/office/drawing/2014/main" id="{5D74CBB5-FAB7-BC6D-41E0-A33853F4A983}"/>
              </a:ext>
            </a:extLst>
          </p:cNvPr>
          <p:cNvSpPr txBox="1"/>
          <p:nvPr/>
        </p:nvSpPr>
        <p:spPr>
          <a:xfrm>
            <a:off x="3886200" y="4621049"/>
            <a:ext cx="4419600" cy="985806"/>
          </a:xfrm>
          <a:prstGeom prst="rect">
            <a:avLst/>
          </a:prstGeom>
          <a:noFill/>
          <a:ln w="19050" cap="flat">
            <a:solidFill>
              <a:schemeClr val="tx2"/>
            </a:solidFill>
            <a:prstDash val="solid"/>
            <a:miter/>
          </a:ln>
        </p:spPr>
        <p:txBody>
          <a:bodyPr wrap="square" lIns="72000" tIns="72000" rIns="72000" bIns="72000" rtlCol="0" anchor="ctr" anchorCtr="0">
            <a:noAutofit/>
          </a:bodyPr>
          <a:lstStyle>
            <a:defPPr>
              <a:defRPr lang="en-US"/>
            </a:defPPr>
            <a:lvl1pPr marL="0" marR="0" lvl="0" algn="l" defTabSz="914400" rtl="0" eaLnBrk="1" fontAlgn="auto" latinLnBrk="0" hangingPunct="1">
              <a:lnSpc>
                <a:spcPct val="100000"/>
              </a:lnSpc>
              <a:spcBef>
                <a:spcPts val="0"/>
              </a:spcBef>
              <a:spcAft>
                <a:spcPts val="100"/>
              </a:spcAft>
              <a:buClr>
                <a:srgbClr val="FFD200"/>
              </a:buClr>
              <a:buSzTx/>
              <a:buFontTx/>
              <a:buNone/>
              <a:tabLst/>
              <a:defRPr kumimoji="0" sz="1400" b="1" i="0" u="none" strike="noStrike" kern="0" cap="none" spc="0" normalizeH="0" baseline="0">
                <a:ln>
                  <a:noFill/>
                </a:ln>
                <a:solidFill>
                  <a:schemeClr val="bg1"/>
                </a:solidFill>
                <a:effectLst/>
                <a:uLnTx/>
                <a:uFillTx/>
                <a:latin typeface="EYInterstate Light" panose="02000506000000020004" pitchFamily="2"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000" dirty="0"/>
              <a:t>3. Compute gross income</a:t>
            </a:r>
          </a:p>
        </p:txBody>
      </p:sp>
    </p:spTree>
    <p:extLst>
      <p:ext uri="{BB962C8B-B14F-4D97-AF65-F5344CB8AC3E}">
        <p14:creationId xmlns:p14="http://schemas.microsoft.com/office/powerpoint/2010/main" val="3289953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2.xml><?xml version="1.0" encoding="utf-8"?>
<a:theme xmlns:a="http://schemas.openxmlformats.org/drawingml/2006/main" name="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3.xml><?xml version="1.0" encoding="utf-8"?>
<a:theme xmlns:a="http://schemas.openxmlformats.org/drawingml/2006/main" name="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DB6FCFA3-EB28-4AA6-A739-5FCB1DFCEB9C}"/>
    </a:ext>
  </a:extLst>
</a:theme>
</file>

<file path=ppt/theme/theme4.xml><?xml version="1.0" encoding="utf-8"?>
<a:theme xmlns:a="http://schemas.openxmlformats.org/drawingml/2006/main" name="1_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5.xml><?xml version="1.0" encoding="utf-8"?>
<a:theme xmlns:a="http://schemas.openxmlformats.org/drawingml/2006/main" name="Small Text [DARK] PRES">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6.xml><?xml version="1.0" encoding="utf-8"?>
<a:theme xmlns:a="http://schemas.openxmlformats.org/drawingml/2006/main" name="Main Master Use this">
  <a:themeElements>
    <a:clrScheme name="Custom 26">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a:solidFill>
              <a:schemeClr val="bg1"/>
            </a:solidFill>
          </a:defRPr>
        </a:defPPr>
      </a:lstStyle>
    </a:txDef>
  </a:objectDefaults>
  <a:extraClrSchemeLst/>
  <a:extLst>
    <a:ext uri="{05A4C25C-085E-4340-85A3-A5531E510DB2}">
      <thm15:themeFamily xmlns:thm15="http://schemas.microsoft.com/office/thememl/2012/main" name="Global_EY_standard_presentation_2019_v1.4.pptx" id="{D41D8C2E-7E7A-42AC-AD41-0B3E329AEAE3}" vid="{604A79DE-B0DC-45C4-9923-B752EB4CC98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7E31902-7D86-470D-945F-E77AA7209F40}">
  <we:reference id="c3b3159f-c9fe-4860-a4cb-a5d5f254c545" version="9.5.6.7"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C014D9-0F8B-4066-823B-E589F64FAF10}">
  <ds:schemaRefs>
    <ds:schemaRef ds:uri="http://schemas.microsoft.com/sharepoint/v3/contenttype/forms"/>
  </ds:schemaRefs>
</ds:datastoreItem>
</file>

<file path=customXml/itemProps2.xml><?xml version="1.0" encoding="utf-8"?>
<ds:datastoreItem xmlns:ds="http://schemas.openxmlformats.org/officeDocument/2006/customXml" ds:itemID="{45087F47-891A-4332-AEE8-A122FCE56C49}">
  <ds:schemaRefs>
    <ds:schemaRef ds:uri="fb0825ad-cc8b-43e1-8337-5e6706acaec1"/>
    <ds:schemaRef ds:uri="http://purl.org/dc/dcmitype/"/>
    <ds:schemaRef ds:uri="http://schemas.microsoft.com/office/2006/documentManagement/types"/>
    <ds:schemaRef ds:uri="http://purl.org/dc/terms/"/>
    <ds:schemaRef ds:uri="837f61bc-e404-496a-87c4-fe63c67275c1"/>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15DAE2AB-36ED-4916-815D-E4318DBC2F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Dark-global-widescreen-presentation-template-v2.3</Template>
  <TotalTime>16874</TotalTime>
  <Words>6512</Words>
  <Application>Microsoft Office PowerPoint</Application>
  <PresentationFormat>Widescreen</PresentationFormat>
  <Paragraphs>660</Paragraphs>
  <Slides>70</Slides>
  <Notes>53</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70</vt:i4>
      </vt:variant>
    </vt:vector>
  </HeadingPairs>
  <TitlesOfParts>
    <vt:vector size="81" baseType="lpstr">
      <vt:lpstr>Arial</vt:lpstr>
      <vt:lpstr>EYInterstate</vt:lpstr>
      <vt:lpstr>EYInterstate Light</vt:lpstr>
      <vt:lpstr>Wingdings</vt:lpstr>
      <vt:lpstr>Title-Dividers-Intro Slides</vt:lpstr>
      <vt:lpstr>Small Text [DARK]</vt:lpstr>
      <vt:lpstr>Large Text [DARK]</vt:lpstr>
      <vt:lpstr>1_Small Text [DARK]</vt:lpstr>
      <vt:lpstr>Small Text [DARK] PRES</vt:lpstr>
      <vt:lpstr>Main Master Use this</vt:lpstr>
      <vt:lpstr>think-cell Slide</vt:lpstr>
      <vt:lpstr>2026 Future Tax Leaders: hot topics in unrelated business income </vt:lpstr>
      <vt:lpstr>Disclaimer</vt:lpstr>
      <vt:lpstr>Presenters</vt:lpstr>
      <vt:lpstr>Learning objectives</vt:lpstr>
      <vt:lpstr>Continuing professional education (CPE) eligibility</vt:lpstr>
      <vt:lpstr>Agenda</vt:lpstr>
      <vt:lpstr>UBI fundamentals and steps in determining UBI</vt:lpstr>
      <vt:lpstr>Evolution of UBI</vt:lpstr>
      <vt:lpstr>Determining UBI in three steps</vt:lpstr>
      <vt:lpstr>Step 1: Is it unrelated?</vt:lpstr>
      <vt:lpstr>Trade or business requirement</vt:lpstr>
      <vt:lpstr>Regularly carried on requirement</vt:lpstr>
      <vt:lpstr>Not substantially related requirement </vt:lpstr>
      <vt:lpstr>PowerPoint Presentation</vt:lpstr>
      <vt:lpstr>Exclusions and modifications to UBI</vt:lpstr>
      <vt:lpstr>Step 2a: Excluded?</vt:lpstr>
      <vt:lpstr>UBI: exclusions</vt:lpstr>
      <vt:lpstr>Step 2b: Modified?</vt:lpstr>
      <vt:lpstr>UBI: modifications</vt:lpstr>
      <vt:lpstr>Passive income</vt:lpstr>
      <vt:lpstr>Royalties</vt:lpstr>
      <vt:lpstr>Royalties from license agreement</vt:lpstr>
      <vt:lpstr>Rental income</vt:lpstr>
      <vt:lpstr>Rental of facilities</vt:lpstr>
      <vt:lpstr>Income from controlled organizations</vt:lpstr>
      <vt:lpstr>Gains or losses from dispositions of property</vt:lpstr>
      <vt:lpstr>Research activities</vt:lpstr>
      <vt:lpstr>Special rule applicable to S corporations </vt:lpstr>
      <vt:lpstr>PowerPoint Presentation</vt:lpstr>
      <vt:lpstr>Common UBI activities</vt:lpstr>
      <vt:lpstr>Common categories of UBI</vt:lpstr>
      <vt:lpstr>Management fee income</vt:lpstr>
      <vt:lpstr>Rental of facilities: parking</vt:lpstr>
      <vt:lpstr>Gift shops</vt:lpstr>
      <vt:lpstr>Advertising</vt:lpstr>
      <vt:lpstr>Product sales and retail operations</vt:lpstr>
      <vt:lpstr>UBI issues for hospitals: patient vs. non-patient </vt:lpstr>
      <vt:lpstr>Alternative investments</vt:lpstr>
      <vt:lpstr>PowerPoint Presentation</vt:lpstr>
      <vt:lpstr>UBI risk areas and strategic considerations </vt:lpstr>
      <vt:lpstr>Excessive UBTI </vt:lpstr>
      <vt:lpstr>How to Manage UBTI</vt:lpstr>
      <vt:lpstr>Unrelated activity entity choices </vt:lpstr>
      <vt:lpstr>IRS audit readiness </vt:lpstr>
      <vt:lpstr>Computing UBI</vt:lpstr>
      <vt:lpstr>Step 3: Computing UBI</vt:lpstr>
      <vt:lpstr>UBI deductions</vt:lpstr>
      <vt:lpstr>UBI deductions</vt:lpstr>
      <vt:lpstr>UBI deductions: allocation methodology</vt:lpstr>
      <vt:lpstr>IRC Section 512(a)(6)</vt:lpstr>
      <vt:lpstr>IRC Section 512(a)(6): North American Industry Classification System codes</vt:lpstr>
      <vt:lpstr>IRC Section 512(a)(6): non-NAICS business activity codes for certain types  of investments</vt:lpstr>
      <vt:lpstr>IRC Section 512(a)(6): qualifying partnership interests (QPIs) </vt:lpstr>
      <vt:lpstr>IRC Section 512(a)(6): QPIs</vt:lpstr>
      <vt:lpstr>IRC Section 512(a)(6): QPIs </vt:lpstr>
      <vt:lpstr>PowerPoint Presentation</vt:lpstr>
      <vt:lpstr>How to read a Schedule K‑1 through a UBI lens </vt:lpstr>
      <vt:lpstr>Identification of federal UBTI</vt:lpstr>
      <vt:lpstr>Identification of federal UBTI</vt:lpstr>
      <vt:lpstr>UBTI tips and tricks</vt:lpstr>
      <vt:lpstr>PowerPoint Presentation</vt:lpstr>
      <vt:lpstr>State-level UBI considerations</vt:lpstr>
      <vt:lpstr>Differences between federal and state treatment</vt:lpstr>
      <vt:lpstr>Nexus rules for UBI</vt:lpstr>
      <vt:lpstr>State taxation of UBTI</vt:lpstr>
      <vt:lpstr>Siloing UBI on state returns</vt:lpstr>
      <vt:lpstr>PowerPoint Presentation</vt:lpstr>
      <vt:lpstr>Key takeaways and conclusions</vt:lpstr>
      <vt:lpstr>PowerPoint Presentation</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Reggie Hankerson</dc:creator>
  <cp:lastModifiedBy>Shaiju Ps</cp:lastModifiedBy>
  <cp:revision>240</cp:revision>
  <dcterms:created xsi:type="dcterms:W3CDTF">2024-11-19T15:37:01Z</dcterms:created>
  <dcterms:modified xsi:type="dcterms:W3CDTF">2026-05-04T04:21:10Z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MediaServiceImageTags">
    <vt:lpwstr/>
  </property>
</Properties>
</file>